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Architects Daughter"/>
      <p:regular r:id="rId59"/>
    </p:embeddedFont>
    <p:embeddedFont>
      <p:font typeface="Roboto"/>
      <p:regular r:id="rId60"/>
      <p:bold r:id="rId61"/>
      <p:italic r:id="rId62"/>
      <p:boldItalic r:id="rId63"/>
    </p:embeddedFont>
    <p:embeddedFont>
      <p:font typeface="Nothing You Could Do"/>
      <p:regular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-italic.fntdata"/><Relationship Id="rId61" Type="http://schemas.openxmlformats.org/officeDocument/2006/relationships/font" Target="fonts/Roboto-bold.fntdata"/><Relationship Id="rId20" Type="http://schemas.openxmlformats.org/officeDocument/2006/relationships/slide" Target="slides/slide15.xml"/><Relationship Id="rId64" Type="http://schemas.openxmlformats.org/officeDocument/2006/relationships/font" Target="fonts/NothingYouCouldDo-regular.fntdata"/><Relationship Id="rId63" Type="http://schemas.openxmlformats.org/officeDocument/2006/relationships/font" Target="fonts/Robot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Roboto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ArchitectsDaughter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0" name="Google Shape;550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8" name="Google Shape;568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5" name="Google Shape;575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7" name="Google Shape;597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5" name="Google Shape;605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1" name="Google Shape;621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6" name="Google Shape;626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2" name="Google Shape;632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" name="Google Shape;10;p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" name="Google Shape;57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4" name="Google Shape;64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5" name="Google Shape;6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" name="Google Shape;71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5" name="Google Shape;7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9" name="Google Shape;79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0" name="Google Shape;80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1" name="Google Shape;8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3"/>
          <p:cNvSpPr txBox="1"/>
          <p:nvPr/>
        </p:nvSpPr>
        <p:spPr>
          <a:xfrm>
            <a:off x="0" y="4749900"/>
            <a:ext cx="9021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tensorBrew</a:t>
            </a:r>
            <a:r>
              <a:rPr b="0" i="0" lang="en" sz="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0" i="0" lang="en" sz="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</a:t>
            </a:r>
            <a:endParaRPr b="0" i="0" sz="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descr="cup-numbers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300" y="4475025"/>
            <a:ext cx="39360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4" name="Google Shape;8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7" name="Google Shape;87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" name="Google Shape;8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" name="Google Shape;37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" name="Google Shape;38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Relationship Id="rId4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Relationship Id="rId4" Type="http://schemas.openxmlformats.org/officeDocument/2006/relationships/image" Target="../media/image2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g"/><Relationship Id="rId4" Type="http://schemas.openxmlformats.org/officeDocument/2006/relationships/image" Target="../media/image19.png"/><Relationship Id="rId5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jp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jpg"/><Relationship Id="rId4" Type="http://schemas.openxmlformats.org/officeDocument/2006/relationships/image" Target="../media/image21.png"/><Relationship Id="rId5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jpg"/><Relationship Id="rId4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jpg"/><Relationship Id="rId4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jpg"/><Relationship Id="rId4" Type="http://schemas.openxmlformats.org/officeDocument/2006/relationships/image" Target="../media/image24.png"/><Relationship Id="rId5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jpg"/><Relationship Id="rId4" Type="http://schemas.openxmlformats.org/officeDocument/2006/relationships/image" Target="../media/image27.png"/><Relationship Id="rId5" Type="http://schemas.openxmlformats.org/officeDocument/2006/relationships/image" Target="../media/image13.png"/><Relationship Id="rId6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jpg"/><Relationship Id="rId4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jpg"/><Relationship Id="rId4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jpg"/><Relationship Id="rId4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jpg"/><Relationship Id="rId4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jpg"/><Relationship Id="rId4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jpg"/><Relationship Id="rId4" Type="http://schemas.openxmlformats.org/officeDocument/2006/relationships/image" Target="../media/image4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jpg"/><Relationship Id="rId4" Type="http://schemas.openxmlformats.org/officeDocument/2006/relationships/image" Target="../media/image35.png"/><Relationship Id="rId5" Type="http://schemas.openxmlformats.org/officeDocument/2006/relationships/image" Target="../media/image29.png"/><Relationship Id="rId6" Type="http://schemas.openxmlformats.org/officeDocument/2006/relationships/image" Target="../media/image42.png"/><Relationship Id="rId7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jpg"/><Relationship Id="rId4" Type="http://schemas.openxmlformats.org/officeDocument/2006/relationships/image" Target="../media/image40.png"/><Relationship Id="rId5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.jpg"/><Relationship Id="rId4" Type="http://schemas.openxmlformats.org/officeDocument/2006/relationships/image" Target="../media/image34.png"/><Relationship Id="rId5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.jpg"/><Relationship Id="rId4" Type="http://schemas.openxmlformats.org/officeDocument/2006/relationships/image" Target="../media/image40.png"/><Relationship Id="rId5" Type="http://schemas.openxmlformats.org/officeDocument/2006/relationships/image" Target="../media/image47.png"/><Relationship Id="rId6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.jpg"/><Relationship Id="rId4" Type="http://schemas.openxmlformats.org/officeDocument/2006/relationships/image" Target="../media/image36.png"/><Relationship Id="rId5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.jpg"/><Relationship Id="rId4" Type="http://schemas.openxmlformats.org/officeDocument/2006/relationships/image" Target="../media/image5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.jpg"/><Relationship Id="rId4" Type="http://schemas.openxmlformats.org/officeDocument/2006/relationships/image" Target="../media/image49.png"/><Relationship Id="rId5" Type="http://schemas.openxmlformats.org/officeDocument/2006/relationships/image" Target="../media/image4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.jpg"/><Relationship Id="rId4" Type="http://schemas.openxmlformats.org/officeDocument/2006/relationships/image" Target="../media/image44.png"/><Relationship Id="rId5" Type="http://schemas.openxmlformats.org/officeDocument/2006/relationships/image" Target="../media/image5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.jpg"/><Relationship Id="rId4" Type="http://schemas.openxmlformats.org/officeDocument/2006/relationships/image" Target="../media/image46.png"/><Relationship Id="rId9" Type="http://schemas.openxmlformats.org/officeDocument/2006/relationships/image" Target="../media/image48.png"/><Relationship Id="rId5" Type="http://schemas.openxmlformats.org/officeDocument/2006/relationships/image" Target="../media/image45.png"/><Relationship Id="rId6" Type="http://schemas.openxmlformats.org/officeDocument/2006/relationships/image" Target="../media/image55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.jpg"/><Relationship Id="rId4" Type="http://schemas.openxmlformats.org/officeDocument/2006/relationships/image" Target="../media/image5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.jpg"/><Relationship Id="rId4" Type="http://schemas.openxmlformats.org/officeDocument/2006/relationships/image" Target="../media/image59.png"/><Relationship Id="rId11" Type="http://schemas.openxmlformats.org/officeDocument/2006/relationships/image" Target="../media/image41.png"/><Relationship Id="rId10" Type="http://schemas.openxmlformats.org/officeDocument/2006/relationships/image" Target="../media/image18.png"/><Relationship Id="rId9" Type="http://schemas.openxmlformats.org/officeDocument/2006/relationships/image" Target="../media/image7.png"/><Relationship Id="rId5" Type="http://schemas.openxmlformats.org/officeDocument/2006/relationships/image" Target="../media/image51.png"/><Relationship Id="rId6" Type="http://schemas.openxmlformats.org/officeDocument/2006/relationships/image" Target="../media/image25.jpg"/><Relationship Id="rId7" Type="http://schemas.openxmlformats.org/officeDocument/2006/relationships/image" Target="../media/image56.png"/><Relationship Id="rId8" Type="http://schemas.openxmlformats.org/officeDocument/2006/relationships/image" Target="../media/image5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14.png"/><Relationship Id="rId5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/>
        </p:nvSpPr>
        <p:spPr>
          <a:xfrm>
            <a:off x="6225800" y="2075700"/>
            <a:ext cx="2710800" cy="9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Activation Function</a:t>
            </a:r>
            <a:endParaRPr b="0" i="0" sz="2400" u="none" cap="none" strike="noStrike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96" name="Google Shape;9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5925" y="965525"/>
            <a:ext cx="5354071" cy="3212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4"/>
          <p:cNvSpPr txBox="1"/>
          <p:nvPr/>
        </p:nvSpPr>
        <p:spPr>
          <a:xfrm>
            <a:off x="1156494" y="2358000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Which one should we use?</a:t>
            </a:r>
            <a:endParaRPr b="0" i="0" sz="2400" u="none" cap="none" strike="noStrike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5"/>
          <p:cNvSpPr txBox="1"/>
          <p:nvPr/>
        </p:nvSpPr>
        <p:spPr>
          <a:xfrm>
            <a:off x="2737575" y="1637075"/>
            <a:ext cx="438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eorgia"/>
              <a:buChar char="-"/>
            </a:pPr>
            <a:r>
              <a:rPr b="0" i="0" lang="en" sz="18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Use </a:t>
            </a:r>
            <a:r>
              <a:rPr b="0" i="0" lang="en" sz="1800" u="none" cap="none" strike="noStrike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ReLU</a:t>
            </a:r>
            <a:endParaRPr b="0" i="0" sz="1800" u="none" cap="none" strike="noStrike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3" name="Google Shape;183;p35"/>
          <p:cNvSpPr txBox="1"/>
          <p:nvPr/>
        </p:nvSpPr>
        <p:spPr>
          <a:xfrm>
            <a:off x="2737575" y="2199550"/>
            <a:ext cx="41124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eorgia"/>
              <a:buChar char="-"/>
            </a:pPr>
            <a:r>
              <a:rPr b="0" i="0" lang="en" sz="18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Try out </a:t>
            </a:r>
            <a:r>
              <a:rPr b="0" i="0" lang="en" sz="1800" u="none" cap="none" strike="noStrike">
                <a:solidFill>
                  <a:srgbClr val="B45F06"/>
                </a:solidFill>
                <a:latin typeface="Georgia"/>
                <a:ea typeface="Georgia"/>
                <a:cs typeface="Georgia"/>
                <a:sym typeface="Georgia"/>
              </a:rPr>
              <a:t>Leaky ReLU</a:t>
            </a:r>
            <a:endParaRPr b="0" i="0" sz="1800" u="none" cap="none" strike="noStrike">
              <a:solidFill>
                <a:srgbClr val="B45F0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4" name="Google Shape;184;p35"/>
          <p:cNvSpPr txBox="1"/>
          <p:nvPr/>
        </p:nvSpPr>
        <p:spPr>
          <a:xfrm>
            <a:off x="2737575" y="2762025"/>
            <a:ext cx="45267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eorgia"/>
              <a:buChar char="-"/>
            </a:pPr>
            <a:r>
              <a:rPr b="0" i="0" lang="en" sz="18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Try out </a:t>
            </a:r>
            <a:r>
              <a:rPr b="0" i="0" lang="en" sz="1800" u="none" cap="none" strike="noStrike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tanh</a:t>
            </a:r>
            <a:r>
              <a:rPr b="0" i="0" lang="en" sz="18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 but don’t expect much</a:t>
            </a:r>
            <a:endParaRPr b="0" i="0" sz="1800" u="none" cap="none" strike="noStrike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5" name="Google Shape;185;p35"/>
          <p:cNvSpPr txBox="1"/>
          <p:nvPr/>
        </p:nvSpPr>
        <p:spPr>
          <a:xfrm>
            <a:off x="2737575" y="3295425"/>
            <a:ext cx="45267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eorgia"/>
              <a:buChar char="-"/>
            </a:pPr>
            <a:r>
              <a:rPr b="0" i="0" lang="en" sz="18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Minimize use of </a:t>
            </a:r>
            <a:r>
              <a:rPr b="0" i="0" lang="en" sz="1800" u="none" cap="none" strike="noStrike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Sigmoid</a:t>
            </a:r>
            <a:endParaRPr b="0" i="0" sz="1800" u="none" cap="none" strike="noStrike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6"/>
          <p:cNvSpPr txBox="1"/>
          <p:nvPr/>
        </p:nvSpPr>
        <p:spPr>
          <a:xfrm>
            <a:off x="5887325" y="2358000"/>
            <a:ext cx="3256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Learning Rate</a:t>
            </a:r>
            <a:endParaRPr b="0" i="0" sz="2400" u="none" cap="none" strike="noStrike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91" name="Google Shape;19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853325"/>
            <a:ext cx="5430122" cy="3523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/>
          <p:nvPr/>
        </p:nvSpPr>
        <p:spPr>
          <a:xfrm>
            <a:off x="1823625" y="1071975"/>
            <a:ext cx="1026775" cy="674000"/>
          </a:xfrm>
          <a:custGeom>
            <a:rect b="b" l="l" r="r" t="t"/>
            <a:pathLst>
              <a:path extrusionOk="0" h="26960" w="41071">
                <a:moveTo>
                  <a:pt x="0" y="20922"/>
                </a:moveTo>
                <a:cubicBezTo>
                  <a:pt x="904" y="21891"/>
                  <a:pt x="1486" y="27638"/>
                  <a:pt x="5425" y="26734"/>
                </a:cubicBezTo>
                <a:cubicBezTo>
                  <a:pt x="9364" y="25830"/>
                  <a:pt x="17694" y="19954"/>
                  <a:pt x="23635" y="15498"/>
                </a:cubicBezTo>
                <a:cubicBezTo>
                  <a:pt x="29576" y="11042"/>
                  <a:pt x="38165" y="2583"/>
                  <a:pt x="41071" y="0"/>
                </a:cubicBezTo>
              </a:path>
            </a:pathLst>
          </a:cu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7"/>
          <p:cNvSpPr/>
          <p:nvPr/>
        </p:nvSpPr>
        <p:spPr>
          <a:xfrm>
            <a:off x="1813950" y="1701575"/>
            <a:ext cx="5627825" cy="1840425"/>
          </a:xfrm>
          <a:custGeom>
            <a:rect b="b" l="l" r="r" t="t"/>
            <a:pathLst>
              <a:path extrusionOk="0" h="73617" w="225113">
                <a:moveTo>
                  <a:pt x="0" y="0"/>
                </a:moveTo>
                <a:cubicBezTo>
                  <a:pt x="3745" y="2002"/>
                  <a:pt x="15433" y="9106"/>
                  <a:pt x="22472" y="12012"/>
                </a:cubicBezTo>
                <a:cubicBezTo>
                  <a:pt x="29511" y="14918"/>
                  <a:pt x="34355" y="13820"/>
                  <a:pt x="42233" y="17436"/>
                </a:cubicBezTo>
                <a:cubicBezTo>
                  <a:pt x="50111" y="21052"/>
                  <a:pt x="60379" y="29835"/>
                  <a:pt x="69742" y="33709"/>
                </a:cubicBezTo>
                <a:cubicBezTo>
                  <a:pt x="79106" y="37584"/>
                  <a:pt x="89825" y="38035"/>
                  <a:pt x="98414" y="40683"/>
                </a:cubicBezTo>
                <a:cubicBezTo>
                  <a:pt x="107003" y="43331"/>
                  <a:pt x="112427" y="46237"/>
                  <a:pt x="121274" y="49595"/>
                </a:cubicBezTo>
                <a:cubicBezTo>
                  <a:pt x="130121" y="52953"/>
                  <a:pt x="141745" y="57731"/>
                  <a:pt x="151496" y="60831"/>
                </a:cubicBezTo>
                <a:cubicBezTo>
                  <a:pt x="161247" y="63931"/>
                  <a:pt x="171708" y="66708"/>
                  <a:pt x="179780" y="68193"/>
                </a:cubicBezTo>
                <a:cubicBezTo>
                  <a:pt x="187852" y="69678"/>
                  <a:pt x="193987" y="68968"/>
                  <a:pt x="199928" y="69743"/>
                </a:cubicBezTo>
                <a:cubicBezTo>
                  <a:pt x="205869" y="70518"/>
                  <a:pt x="211229" y="72196"/>
                  <a:pt x="215426" y="72842"/>
                </a:cubicBezTo>
                <a:cubicBezTo>
                  <a:pt x="219624" y="73488"/>
                  <a:pt x="223499" y="73488"/>
                  <a:pt x="225113" y="73617"/>
                </a:cubicBezTo>
              </a:path>
            </a:pathLst>
          </a:custGeom>
          <a:noFill/>
          <a:ln cap="flat" cmpd="sng" w="2857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7"/>
          <p:cNvSpPr/>
          <p:nvPr/>
        </p:nvSpPr>
        <p:spPr>
          <a:xfrm>
            <a:off x="1813950" y="1720950"/>
            <a:ext cx="5627869" cy="1278625"/>
          </a:xfrm>
          <a:custGeom>
            <a:rect b="b" l="l" r="r" t="t"/>
            <a:pathLst>
              <a:path extrusionOk="0" h="51145" w="220463">
                <a:moveTo>
                  <a:pt x="0" y="0"/>
                </a:moveTo>
                <a:cubicBezTo>
                  <a:pt x="2777" y="5295"/>
                  <a:pt x="10462" y="24798"/>
                  <a:pt x="16661" y="31772"/>
                </a:cubicBezTo>
                <a:cubicBezTo>
                  <a:pt x="22860" y="38746"/>
                  <a:pt x="25831" y="39069"/>
                  <a:pt x="37196" y="41846"/>
                </a:cubicBezTo>
                <a:cubicBezTo>
                  <a:pt x="48561" y="44623"/>
                  <a:pt x="54309" y="46883"/>
                  <a:pt x="84853" y="48433"/>
                </a:cubicBezTo>
                <a:cubicBezTo>
                  <a:pt x="115398" y="49983"/>
                  <a:pt x="197861" y="50693"/>
                  <a:pt x="220463" y="51145"/>
                </a:cubicBezTo>
              </a:path>
            </a:pathLst>
          </a:cu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7"/>
          <p:cNvSpPr/>
          <p:nvPr/>
        </p:nvSpPr>
        <p:spPr>
          <a:xfrm>
            <a:off x="1804250" y="1730650"/>
            <a:ext cx="5773425" cy="2219825"/>
          </a:xfrm>
          <a:custGeom>
            <a:rect b="b" l="l" r="r" t="t"/>
            <a:pathLst>
              <a:path extrusionOk="0" h="88793" w="230937">
                <a:moveTo>
                  <a:pt x="0" y="0"/>
                </a:moveTo>
                <a:cubicBezTo>
                  <a:pt x="1098" y="3810"/>
                  <a:pt x="3746" y="15563"/>
                  <a:pt x="6587" y="22860"/>
                </a:cubicBezTo>
                <a:cubicBezTo>
                  <a:pt x="9429" y="30157"/>
                  <a:pt x="11237" y="35904"/>
                  <a:pt x="17049" y="43782"/>
                </a:cubicBezTo>
                <a:cubicBezTo>
                  <a:pt x="22861" y="51660"/>
                  <a:pt x="30674" y="64060"/>
                  <a:pt x="41458" y="70130"/>
                </a:cubicBezTo>
                <a:cubicBezTo>
                  <a:pt x="52242" y="76200"/>
                  <a:pt x="63996" y="77297"/>
                  <a:pt x="81754" y="80203"/>
                </a:cubicBezTo>
                <a:cubicBezTo>
                  <a:pt x="99513" y="83109"/>
                  <a:pt x="129992" y="86273"/>
                  <a:pt x="148009" y="87565"/>
                </a:cubicBezTo>
                <a:cubicBezTo>
                  <a:pt x="166026" y="88857"/>
                  <a:pt x="176359" y="87824"/>
                  <a:pt x="189855" y="87953"/>
                </a:cubicBezTo>
                <a:cubicBezTo>
                  <a:pt x="203352" y="88082"/>
                  <a:pt x="223112" y="88211"/>
                  <a:pt x="228988" y="88340"/>
                </a:cubicBezTo>
                <a:cubicBezTo>
                  <a:pt x="234864" y="88469"/>
                  <a:pt x="224919" y="88663"/>
                  <a:pt x="225113" y="88728"/>
                </a:cubicBezTo>
                <a:cubicBezTo>
                  <a:pt x="225307" y="88793"/>
                  <a:pt x="229311" y="88728"/>
                  <a:pt x="230150" y="88728"/>
                </a:cubicBezTo>
              </a:path>
            </a:pathLst>
          </a:cu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0" name="Google Shape;200;p37"/>
          <p:cNvCxnSpPr/>
          <p:nvPr/>
        </p:nvCxnSpPr>
        <p:spPr>
          <a:xfrm flipH="1" rot="10800000">
            <a:off x="1811375" y="4206750"/>
            <a:ext cx="5918400" cy="28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1" name="Google Shape;201;p37"/>
          <p:cNvCxnSpPr/>
          <p:nvPr/>
        </p:nvCxnSpPr>
        <p:spPr>
          <a:xfrm>
            <a:off x="1792000" y="980925"/>
            <a:ext cx="33300" cy="3258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2" name="Google Shape;202;p37"/>
          <p:cNvSpPr txBox="1"/>
          <p:nvPr/>
        </p:nvSpPr>
        <p:spPr>
          <a:xfrm>
            <a:off x="2798100" y="867250"/>
            <a:ext cx="8427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Very high rate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7"/>
          <p:cNvSpPr txBox="1"/>
          <p:nvPr/>
        </p:nvSpPr>
        <p:spPr>
          <a:xfrm>
            <a:off x="3179100" y="2162650"/>
            <a:ext cx="8427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 rate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7"/>
          <p:cNvSpPr txBox="1"/>
          <p:nvPr/>
        </p:nvSpPr>
        <p:spPr>
          <a:xfrm>
            <a:off x="6608100" y="2772250"/>
            <a:ext cx="8427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rate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7"/>
          <p:cNvSpPr txBox="1"/>
          <p:nvPr/>
        </p:nvSpPr>
        <p:spPr>
          <a:xfrm>
            <a:off x="5007900" y="3610450"/>
            <a:ext cx="8427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Good rate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7"/>
          <p:cNvSpPr txBox="1"/>
          <p:nvPr/>
        </p:nvSpPr>
        <p:spPr>
          <a:xfrm>
            <a:off x="4550700" y="4296250"/>
            <a:ext cx="15348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Number of iterations</a:t>
            </a:r>
            <a:endParaRPr b="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7" name="Google Shape;207;p37"/>
          <p:cNvSpPr txBox="1"/>
          <p:nvPr/>
        </p:nvSpPr>
        <p:spPr>
          <a:xfrm rot="-5400000">
            <a:off x="893100" y="2086450"/>
            <a:ext cx="15348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Loss</a:t>
            </a:r>
            <a:endParaRPr b="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8" name="Google Shape;208;p37"/>
          <p:cNvSpPr txBox="1"/>
          <p:nvPr/>
        </p:nvSpPr>
        <p:spPr>
          <a:xfrm>
            <a:off x="6074700" y="867250"/>
            <a:ext cx="15348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CC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Visualizing Learning Rate</a:t>
            </a:r>
            <a:endParaRPr b="0" i="0" sz="1400" u="none" cap="none" strike="noStrike">
              <a:solidFill>
                <a:srgbClr val="CC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38"/>
          <p:cNvGrpSpPr/>
          <p:nvPr/>
        </p:nvGrpSpPr>
        <p:grpSpPr>
          <a:xfrm>
            <a:off x="2839950" y="1405000"/>
            <a:ext cx="3245250" cy="1886525"/>
            <a:chOff x="553950" y="490600"/>
            <a:chExt cx="3245250" cy="1886525"/>
          </a:xfrm>
        </p:grpSpPr>
        <p:sp>
          <p:nvSpPr>
            <p:cNvPr id="214" name="Google Shape;214;p38"/>
            <p:cNvSpPr/>
            <p:nvPr/>
          </p:nvSpPr>
          <p:spPr>
            <a:xfrm flipH="1">
              <a:off x="554100" y="490600"/>
              <a:ext cx="3245100" cy="1886400"/>
            </a:xfrm>
            <a:prstGeom prst="wedgeEllipseCallout">
              <a:avLst>
                <a:gd fmla="val -53695" name="adj1"/>
                <a:gd fmla="val 33412" name="adj2"/>
              </a:avLst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38"/>
            <p:cNvSpPr txBox="1"/>
            <p:nvPr/>
          </p:nvSpPr>
          <p:spPr>
            <a:xfrm>
              <a:off x="553950" y="650325"/>
              <a:ext cx="3245100" cy="172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0" i="0" lang="en" sz="4000" u="none" cap="none" strike="noStrike">
                  <a:solidFill>
                    <a:srgbClr val="000000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Learning rate decay</a:t>
              </a:r>
              <a:endParaRPr b="0" i="0" sz="4000" u="none" cap="none" strike="noStrike">
                <a:solidFill>
                  <a:srgbClr val="00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untain - gradient-descent -4.png" id="220" name="Google Shape;220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0"/>
          <p:cNvSpPr txBox="1"/>
          <p:nvPr/>
        </p:nvSpPr>
        <p:spPr>
          <a:xfrm>
            <a:off x="2070298" y="364150"/>
            <a:ext cx="50034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F9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Time based learning rate decay</a:t>
            </a:r>
            <a:endParaRPr b="0" i="0" sz="1800" u="none" cap="none" strike="noStrike">
              <a:solidFill>
                <a:srgbClr val="BF9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226" name="Google Shape;226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9000" y="1418200"/>
            <a:ext cx="1769275" cy="7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79000" y="2512850"/>
            <a:ext cx="1917900" cy="635862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0"/>
          <p:cNvSpPr/>
          <p:nvPr/>
        </p:nvSpPr>
        <p:spPr>
          <a:xfrm>
            <a:off x="4061200" y="3056175"/>
            <a:ext cx="4909500" cy="902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sgd_optimizer = tf.keras.optimizers.SGD(lr=0.1, decay=0.001)</a:t>
            </a:r>
            <a:endParaRPr b="0" i="0" sz="10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model.compile(optimizer=sgd_optimiser, loss='mse’)</a:t>
            </a:r>
            <a:r>
              <a:rPr b="0" i="0" lang="en" sz="1000" u="none" cap="none" strike="noStrike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endParaRPr b="0" i="0" sz="10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63839" y="2566075"/>
            <a:ext cx="3785611" cy="252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200" y="76200"/>
            <a:ext cx="3855125" cy="256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1"/>
          <p:cNvSpPr txBox="1"/>
          <p:nvPr/>
        </p:nvSpPr>
        <p:spPr>
          <a:xfrm>
            <a:off x="753525" y="2647892"/>
            <a:ext cx="24816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Learning </a:t>
            </a:r>
            <a:endParaRPr b="0" i="0" sz="2400" u="none" cap="none" strike="noStrike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6" name="Google Shape;236;p41"/>
          <p:cNvSpPr txBox="1"/>
          <p:nvPr/>
        </p:nvSpPr>
        <p:spPr>
          <a:xfrm>
            <a:off x="3331200" y="2328292"/>
            <a:ext cx="24816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vs</a:t>
            </a:r>
            <a:endParaRPr b="0" i="0" sz="3000" u="none" cap="none" strike="noStrike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7" name="Google Shape;237;p41"/>
          <p:cNvSpPr txBox="1"/>
          <p:nvPr/>
        </p:nvSpPr>
        <p:spPr>
          <a:xfrm>
            <a:off x="5915850" y="2027667"/>
            <a:ext cx="24816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Memorizing </a:t>
            </a:r>
            <a:endParaRPr b="0" i="0" sz="2400" u="none" cap="none" strike="noStrike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2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Overfitting</a:t>
            </a:r>
            <a:endParaRPr b="0" i="0" sz="2400" u="none" cap="none" strike="noStrike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43" name="Google Shape;243;p42"/>
          <p:cNvCxnSpPr/>
          <p:nvPr/>
        </p:nvCxnSpPr>
        <p:spPr>
          <a:xfrm flipH="1" rot="10800000">
            <a:off x="1506575" y="4309050"/>
            <a:ext cx="5434200" cy="2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4" name="Google Shape;244;p42"/>
          <p:cNvCxnSpPr/>
          <p:nvPr/>
        </p:nvCxnSpPr>
        <p:spPr>
          <a:xfrm flipH="1">
            <a:off x="1520325" y="1219200"/>
            <a:ext cx="15300" cy="3096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5" name="Google Shape;245;p42"/>
          <p:cNvSpPr txBox="1"/>
          <p:nvPr/>
        </p:nvSpPr>
        <p:spPr>
          <a:xfrm>
            <a:off x="6864575" y="1204675"/>
            <a:ext cx="10170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 Accuracy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2"/>
          <p:cNvSpPr txBox="1"/>
          <p:nvPr/>
        </p:nvSpPr>
        <p:spPr>
          <a:xfrm>
            <a:off x="4245900" y="4372450"/>
            <a:ext cx="15348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Number of iterations</a:t>
            </a:r>
            <a:endParaRPr b="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7" name="Google Shape;247;p42"/>
          <p:cNvSpPr txBox="1"/>
          <p:nvPr/>
        </p:nvSpPr>
        <p:spPr>
          <a:xfrm rot="-5400000">
            <a:off x="588300" y="2162650"/>
            <a:ext cx="15348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Model Accuracy</a:t>
            </a:r>
            <a:endParaRPr b="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8" name="Google Shape;248;p42"/>
          <p:cNvSpPr/>
          <p:nvPr/>
        </p:nvSpPr>
        <p:spPr>
          <a:xfrm>
            <a:off x="1613125" y="1374175"/>
            <a:ext cx="5133800" cy="2518475"/>
          </a:xfrm>
          <a:custGeom>
            <a:rect b="b" l="l" r="r" t="t"/>
            <a:pathLst>
              <a:path extrusionOk="0" h="100739" w="205352">
                <a:moveTo>
                  <a:pt x="0" y="100739"/>
                </a:moveTo>
                <a:cubicBezTo>
                  <a:pt x="1227" y="96994"/>
                  <a:pt x="5424" y="83369"/>
                  <a:pt x="7361" y="78267"/>
                </a:cubicBezTo>
                <a:cubicBezTo>
                  <a:pt x="9298" y="73166"/>
                  <a:pt x="9750" y="71938"/>
                  <a:pt x="11623" y="70130"/>
                </a:cubicBezTo>
                <a:cubicBezTo>
                  <a:pt x="13496" y="68322"/>
                  <a:pt x="17242" y="68839"/>
                  <a:pt x="18598" y="67418"/>
                </a:cubicBezTo>
                <a:cubicBezTo>
                  <a:pt x="19954" y="65997"/>
                  <a:pt x="18210" y="63414"/>
                  <a:pt x="19760" y="61606"/>
                </a:cubicBezTo>
                <a:cubicBezTo>
                  <a:pt x="21310" y="59798"/>
                  <a:pt x="25831" y="58636"/>
                  <a:pt x="27897" y="56569"/>
                </a:cubicBezTo>
                <a:cubicBezTo>
                  <a:pt x="29964" y="54503"/>
                  <a:pt x="30222" y="51080"/>
                  <a:pt x="32159" y="49207"/>
                </a:cubicBezTo>
                <a:cubicBezTo>
                  <a:pt x="34096" y="47334"/>
                  <a:pt x="36420" y="47206"/>
                  <a:pt x="39520" y="45333"/>
                </a:cubicBezTo>
                <a:cubicBezTo>
                  <a:pt x="42620" y="43460"/>
                  <a:pt x="47076" y="40038"/>
                  <a:pt x="50757" y="37971"/>
                </a:cubicBezTo>
                <a:cubicBezTo>
                  <a:pt x="54438" y="35905"/>
                  <a:pt x="57149" y="34936"/>
                  <a:pt x="61605" y="32934"/>
                </a:cubicBezTo>
                <a:cubicBezTo>
                  <a:pt x="66061" y="30932"/>
                  <a:pt x="73294" y="28543"/>
                  <a:pt x="77491" y="25960"/>
                </a:cubicBezTo>
                <a:cubicBezTo>
                  <a:pt x="81689" y="23377"/>
                  <a:pt x="82463" y="19696"/>
                  <a:pt x="86790" y="17436"/>
                </a:cubicBezTo>
                <a:cubicBezTo>
                  <a:pt x="91117" y="15176"/>
                  <a:pt x="98737" y="13239"/>
                  <a:pt x="103451" y="12399"/>
                </a:cubicBezTo>
                <a:cubicBezTo>
                  <a:pt x="108165" y="11560"/>
                  <a:pt x="109522" y="12787"/>
                  <a:pt x="115075" y="12399"/>
                </a:cubicBezTo>
                <a:cubicBezTo>
                  <a:pt x="120629" y="12012"/>
                  <a:pt x="131994" y="10849"/>
                  <a:pt x="136772" y="10074"/>
                </a:cubicBezTo>
                <a:cubicBezTo>
                  <a:pt x="141551" y="9299"/>
                  <a:pt x="141550" y="8589"/>
                  <a:pt x="143746" y="7749"/>
                </a:cubicBezTo>
                <a:cubicBezTo>
                  <a:pt x="145942" y="6910"/>
                  <a:pt x="146976" y="5683"/>
                  <a:pt x="149946" y="5037"/>
                </a:cubicBezTo>
                <a:cubicBezTo>
                  <a:pt x="152917" y="4391"/>
                  <a:pt x="155886" y="4456"/>
                  <a:pt x="161569" y="3875"/>
                </a:cubicBezTo>
                <a:cubicBezTo>
                  <a:pt x="167252" y="3294"/>
                  <a:pt x="178682" y="1873"/>
                  <a:pt x="184042" y="1550"/>
                </a:cubicBezTo>
                <a:cubicBezTo>
                  <a:pt x="189402" y="1227"/>
                  <a:pt x="190176" y="2196"/>
                  <a:pt x="193728" y="1938"/>
                </a:cubicBezTo>
                <a:cubicBezTo>
                  <a:pt x="197280" y="1680"/>
                  <a:pt x="203415" y="323"/>
                  <a:pt x="205352" y="0"/>
                </a:cubicBezTo>
              </a:path>
            </a:pathLst>
          </a:cu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42"/>
          <p:cNvSpPr/>
          <p:nvPr/>
        </p:nvSpPr>
        <p:spPr>
          <a:xfrm>
            <a:off x="1719675" y="2903831"/>
            <a:ext cx="5056325" cy="998525"/>
          </a:xfrm>
          <a:custGeom>
            <a:rect b="b" l="l" r="r" t="t"/>
            <a:pathLst>
              <a:path extrusionOk="0" h="39941" w="202253">
                <a:moveTo>
                  <a:pt x="0" y="39941"/>
                </a:moveTo>
                <a:cubicBezTo>
                  <a:pt x="1937" y="37035"/>
                  <a:pt x="7038" y="28252"/>
                  <a:pt x="11623" y="22505"/>
                </a:cubicBezTo>
                <a:cubicBezTo>
                  <a:pt x="16208" y="16758"/>
                  <a:pt x="22278" y="8686"/>
                  <a:pt x="27509" y="5457"/>
                </a:cubicBezTo>
                <a:cubicBezTo>
                  <a:pt x="32740" y="2228"/>
                  <a:pt x="35968" y="3132"/>
                  <a:pt x="43007" y="3132"/>
                </a:cubicBezTo>
                <a:cubicBezTo>
                  <a:pt x="50046" y="3132"/>
                  <a:pt x="61412" y="5909"/>
                  <a:pt x="69742" y="5457"/>
                </a:cubicBezTo>
                <a:cubicBezTo>
                  <a:pt x="78072" y="5005"/>
                  <a:pt x="86596" y="1260"/>
                  <a:pt x="92989" y="420"/>
                </a:cubicBezTo>
                <a:cubicBezTo>
                  <a:pt x="99382" y="-419"/>
                  <a:pt x="103709" y="420"/>
                  <a:pt x="108100" y="420"/>
                </a:cubicBezTo>
                <a:cubicBezTo>
                  <a:pt x="112491" y="420"/>
                  <a:pt x="114881" y="-226"/>
                  <a:pt x="119337" y="420"/>
                </a:cubicBezTo>
                <a:cubicBezTo>
                  <a:pt x="123793" y="1066"/>
                  <a:pt x="128830" y="3972"/>
                  <a:pt x="134835" y="4295"/>
                </a:cubicBezTo>
                <a:cubicBezTo>
                  <a:pt x="140841" y="4618"/>
                  <a:pt x="149623" y="2099"/>
                  <a:pt x="155370" y="2357"/>
                </a:cubicBezTo>
                <a:cubicBezTo>
                  <a:pt x="161117" y="2615"/>
                  <a:pt x="164153" y="4552"/>
                  <a:pt x="169319" y="5844"/>
                </a:cubicBezTo>
                <a:cubicBezTo>
                  <a:pt x="174485" y="7136"/>
                  <a:pt x="182234" y="9332"/>
                  <a:pt x="186367" y="10107"/>
                </a:cubicBezTo>
                <a:cubicBezTo>
                  <a:pt x="190500" y="10882"/>
                  <a:pt x="191468" y="10236"/>
                  <a:pt x="194116" y="10494"/>
                </a:cubicBezTo>
                <a:cubicBezTo>
                  <a:pt x="196764" y="10752"/>
                  <a:pt x="200897" y="11462"/>
                  <a:pt x="202253" y="11656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2"/>
          <p:cNvSpPr txBox="1"/>
          <p:nvPr/>
        </p:nvSpPr>
        <p:spPr>
          <a:xfrm>
            <a:off x="6940775" y="3109675"/>
            <a:ext cx="10170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Accuracy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1" name="Google Shape;251;p42"/>
          <p:cNvCxnSpPr/>
          <p:nvPr/>
        </p:nvCxnSpPr>
        <p:spPr>
          <a:xfrm>
            <a:off x="6165750" y="1490425"/>
            <a:ext cx="0" cy="153030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52" name="Google Shape;252;p42"/>
          <p:cNvSpPr txBox="1"/>
          <p:nvPr/>
        </p:nvSpPr>
        <p:spPr>
          <a:xfrm>
            <a:off x="6254975" y="2119075"/>
            <a:ext cx="10170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Big Gap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"/>
          <p:cNvSpPr txBox="1"/>
          <p:nvPr/>
        </p:nvSpPr>
        <p:spPr>
          <a:xfrm>
            <a:off x="891919" y="3738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Dropout</a:t>
            </a:r>
            <a:endParaRPr b="0" i="0" sz="1400" u="none" cap="none" strike="noStrike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1970525" y="3796525"/>
            <a:ext cx="15867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D84437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Drop=50%</a:t>
            </a:r>
            <a:endParaRPr b="0" i="0" sz="1400" u="none" cap="none" strike="noStrike">
              <a:solidFill>
                <a:srgbClr val="D84437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259" name="Google Shape;259;p43"/>
          <p:cNvSpPr txBox="1"/>
          <p:nvPr/>
        </p:nvSpPr>
        <p:spPr>
          <a:xfrm>
            <a:off x="5618205" y="3835275"/>
            <a:ext cx="17382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D84437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Prediction keep=100%</a:t>
            </a:r>
            <a:endParaRPr b="0" i="0" sz="1400" u="none" cap="none" strike="noStrike">
              <a:solidFill>
                <a:srgbClr val="D84437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260" name="Google Shape;260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5825" y="1479038"/>
            <a:ext cx="2172350" cy="21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48875" y="1458750"/>
            <a:ext cx="2007517" cy="223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"/>
          <p:cNvSpPr txBox="1"/>
          <p:nvPr/>
        </p:nvSpPr>
        <p:spPr>
          <a:xfrm>
            <a:off x="94363" y="3446775"/>
            <a:ext cx="438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Controls Neuron’s Output</a:t>
            </a:r>
            <a:endParaRPr b="1" i="0" sz="1200" u="none" cap="none" strike="noStrike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" name="Google Shape;10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9775" y="939238"/>
            <a:ext cx="2432776" cy="243277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6"/>
          <p:cNvSpPr txBox="1"/>
          <p:nvPr/>
        </p:nvSpPr>
        <p:spPr>
          <a:xfrm>
            <a:off x="4209163" y="3446775"/>
            <a:ext cx="438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Controls Neuron’s Learning</a:t>
            </a:r>
            <a:endParaRPr b="1" i="0" sz="1200" u="none" cap="none" strike="noStrike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" name="Google Shape;104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25200" y="1210975"/>
            <a:ext cx="2949974" cy="208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4"/>
          <p:cNvSpPr txBox="1"/>
          <p:nvPr/>
        </p:nvSpPr>
        <p:spPr>
          <a:xfrm>
            <a:off x="891919" y="3738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Dropout</a:t>
            </a:r>
            <a:endParaRPr b="0" i="0" sz="1400" u="none" cap="none" strike="noStrike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7" name="Google Shape;267;p44"/>
          <p:cNvSpPr/>
          <p:nvPr/>
        </p:nvSpPr>
        <p:spPr>
          <a:xfrm>
            <a:off x="2535000" y="1575500"/>
            <a:ext cx="4074000" cy="60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model.add(tf.keras.layers.Dropout(0.4)</a:t>
            </a:r>
            <a:r>
              <a:rPr b="0" i="0" lang="en" sz="1000" u="none" cap="none" strike="noStrike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endParaRPr b="0" i="0" sz="10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8" name="Google Shape;268;p44"/>
          <p:cNvSpPr/>
          <p:nvPr/>
        </p:nvSpPr>
        <p:spPr>
          <a:xfrm>
            <a:off x="2535000" y="2718500"/>
            <a:ext cx="4074000" cy="1434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model.add(tf.keras.layers.Dense(200))</a:t>
            </a:r>
            <a:endParaRPr b="0" i="0" sz="10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b="0" i="0" sz="10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model.add(tf.keras.layers.Dropout(0.4)</a:t>
            </a:r>
            <a:r>
              <a:rPr b="0" i="0" lang="en" sz="1000" u="none" cap="none" strike="noStrike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0" i="0" sz="1000" u="none" cap="none" strike="noStrike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model.add(tf.keras.layers.Dense(100))</a:t>
            </a:r>
            <a:endParaRPr b="0" i="0" sz="1000" u="none" cap="none" strike="noStrike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/>
          <p:nvPr/>
        </p:nvSpPr>
        <p:spPr>
          <a:xfrm>
            <a:off x="4974850" y="2088150"/>
            <a:ext cx="3138600" cy="9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Batch Normalization </a:t>
            </a:r>
            <a:endParaRPr b="0" i="0" sz="3600" u="none" cap="none" strike="noStrike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74" name="Google Shape;274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225" y="152400"/>
            <a:ext cx="322580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/>
          <p:nvPr/>
        </p:nvSpPr>
        <p:spPr>
          <a:xfrm>
            <a:off x="3231596" y="1015575"/>
            <a:ext cx="2680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Min-Max Scaler</a:t>
            </a:r>
            <a:endParaRPr b="0" i="0" sz="1800" u="none" cap="none" strike="noStrike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80" name="Google Shape;280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4500" y="2060000"/>
            <a:ext cx="1655000" cy="90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6"/>
          <p:cNvSpPr txBox="1"/>
          <p:nvPr/>
        </p:nvSpPr>
        <p:spPr>
          <a:xfrm>
            <a:off x="2380188" y="3615700"/>
            <a:ext cx="438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Every value is between 0 and 1 after normalization</a:t>
            </a:r>
            <a:endParaRPr b="1" i="0" sz="1200" u="none" cap="none" strike="noStrike"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7"/>
          <p:cNvSpPr txBox="1"/>
          <p:nvPr/>
        </p:nvSpPr>
        <p:spPr>
          <a:xfrm>
            <a:off x="3044551" y="980925"/>
            <a:ext cx="3054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z-Score Normalization</a:t>
            </a:r>
            <a:endParaRPr b="0" i="0" sz="1800" u="none" cap="none" strike="noStrike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7" name="Google Shape;287;p47"/>
          <p:cNvSpPr txBox="1"/>
          <p:nvPr/>
        </p:nvSpPr>
        <p:spPr>
          <a:xfrm>
            <a:off x="2532588" y="3310900"/>
            <a:ext cx="438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Mean is 0 and Variance is 1 after normalization</a:t>
            </a:r>
            <a:endParaRPr b="1" i="0" sz="1200" u="none" cap="none" strike="noStrike"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8" name="Google Shape;288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8763" y="1860625"/>
            <a:ext cx="1266475" cy="7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66350" y="2031950"/>
            <a:ext cx="1789809" cy="42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8"/>
          <p:cNvSpPr txBox="1"/>
          <p:nvPr/>
        </p:nvSpPr>
        <p:spPr>
          <a:xfrm>
            <a:off x="1068050" y="2012425"/>
            <a:ext cx="7373400" cy="11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Normalizing data in Deep Learning with </a:t>
            </a:r>
            <a:endParaRPr b="0" i="0" sz="2400" u="none" cap="none" strike="noStrike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mini-batching</a:t>
            </a:r>
            <a:endParaRPr b="0" i="0" sz="2400" u="none" cap="none" strike="noStrike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9"/>
          <p:cNvSpPr txBox="1"/>
          <p:nvPr/>
        </p:nvSpPr>
        <p:spPr>
          <a:xfrm>
            <a:off x="3196951" y="4335700"/>
            <a:ext cx="3054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Batch Normalization</a:t>
            </a:r>
            <a:endParaRPr b="0" i="0" sz="1800" u="none" cap="none" strike="noStrike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00" name="Google Shape;300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8800" y="387250"/>
            <a:ext cx="2031526" cy="1159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301" name="Google Shape;301;p49"/>
          <p:cNvSpPr txBox="1"/>
          <p:nvPr/>
        </p:nvSpPr>
        <p:spPr>
          <a:xfrm>
            <a:off x="1948800" y="1600200"/>
            <a:ext cx="1982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1. Calculate mean for a batch</a:t>
            </a:r>
            <a:endParaRPr b="1" i="0" sz="1400" u="none" cap="none" strike="noStrike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2" name="Google Shape;302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07475" y="1252950"/>
            <a:ext cx="3182496" cy="113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303" name="Google Shape;303;p49"/>
          <p:cNvSpPr txBox="1"/>
          <p:nvPr/>
        </p:nvSpPr>
        <p:spPr>
          <a:xfrm>
            <a:off x="5303475" y="2465900"/>
            <a:ext cx="31824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2. Calculate Variance for the batch</a:t>
            </a:r>
            <a:endParaRPr b="1" i="0" sz="1400" u="none" cap="none" strike="noStrike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45247" y="2413700"/>
            <a:ext cx="2955822" cy="113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305" name="Google Shape;305;p49"/>
          <p:cNvSpPr txBox="1"/>
          <p:nvPr/>
        </p:nvSpPr>
        <p:spPr>
          <a:xfrm>
            <a:off x="1645250" y="3581400"/>
            <a:ext cx="2955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3. Normalize</a:t>
            </a:r>
            <a:endParaRPr b="1" i="0" sz="1400" u="none" cap="none" strike="noStrike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0"/>
          <p:cNvSpPr txBox="1"/>
          <p:nvPr/>
        </p:nvSpPr>
        <p:spPr>
          <a:xfrm>
            <a:off x="3196951" y="3802300"/>
            <a:ext cx="3054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Batch Normalization</a:t>
            </a:r>
            <a:endParaRPr b="0" i="0" sz="1800" u="none" cap="none" strike="noStrike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1" name="Google Shape;311;p50"/>
          <p:cNvSpPr txBox="1"/>
          <p:nvPr/>
        </p:nvSpPr>
        <p:spPr>
          <a:xfrm>
            <a:off x="3625200" y="2667000"/>
            <a:ext cx="1982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1. Scale and Shift</a:t>
            </a:r>
            <a:endParaRPr b="1" i="0" sz="1400" u="none" cap="none" strike="noStrike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2" name="Google Shape;312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6487" y="1773225"/>
            <a:ext cx="3211025" cy="76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1"/>
          <p:cNvSpPr txBox="1"/>
          <p:nvPr/>
        </p:nvSpPr>
        <p:spPr>
          <a:xfrm>
            <a:off x="1199225" y="785100"/>
            <a:ext cx="7373400" cy="7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Where to use Batch Normalization?</a:t>
            </a:r>
            <a:endParaRPr b="0" i="0" sz="1400" u="none" cap="none" strike="noStrike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8" name="Google Shape;318;p51"/>
          <p:cNvSpPr/>
          <p:nvPr/>
        </p:nvSpPr>
        <p:spPr>
          <a:xfrm>
            <a:off x="1930025" y="2106100"/>
            <a:ext cx="5911800" cy="104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With hidden layers</a:t>
            </a:r>
            <a:endParaRPr b="0" i="0" sz="30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2"/>
          <p:cNvSpPr/>
          <p:nvPr/>
        </p:nvSpPr>
        <p:spPr>
          <a:xfrm>
            <a:off x="351239" y="1582881"/>
            <a:ext cx="356700" cy="459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52"/>
          <p:cNvSpPr/>
          <p:nvPr/>
        </p:nvSpPr>
        <p:spPr>
          <a:xfrm>
            <a:off x="1668337" y="1188722"/>
            <a:ext cx="465900" cy="5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52"/>
          <p:cNvSpPr/>
          <p:nvPr/>
        </p:nvSpPr>
        <p:spPr>
          <a:xfrm>
            <a:off x="1668337" y="2042732"/>
            <a:ext cx="465900" cy="5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52"/>
          <p:cNvSpPr/>
          <p:nvPr/>
        </p:nvSpPr>
        <p:spPr>
          <a:xfrm>
            <a:off x="1668337" y="2765357"/>
            <a:ext cx="465900" cy="5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52"/>
          <p:cNvSpPr/>
          <p:nvPr/>
        </p:nvSpPr>
        <p:spPr>
          <a:xfrm>
            <a:off x="1668337" y="3553674"/>
            <a:ext cx="465900" cy="5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52"/>
          <p:cNvSpPr/>
          <p:nvPr/>
        </p:nvSpPr>
        <p:spPr>
          <a:xfrm>
            <a:off x="351239" y="2239812"/>
            <a:ext cx="356700" cy="459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52"/>
          <p:cNvSpPr/>
          <p:nvPr/>
        </p:nvSpPr>
        <p:spPr>
          <a:xfrm>
            <a:off x="351239" y="2896743"/>
            <a:ext cx="356700" cy="459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52"/>
          <p:cNvSpPr/>
          <p:nvPr/>
        </p:nvSpPr>
        <p:spPr>
          <a:xfrm>
            <a:off x="3042700" y="1188722"/>
            <a:ext cx="465900" cy="5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52"/>
          <p:cNvSpPr/>
          <p:nvPr/>
        </p:nvSpPr>
        <p:spPr>
          <a:xfrm>
            <a:off x="3042700" y="2042732"/>
            <a:ext cx="465900" cy="5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52"/>
          <p:cNvSpPr/>
          <p:nvPr/>
        </p:nvSpPr>
        <p:spPr>
          <a:xfrm>
            <a:off x="3042700" y="2765357"/>
            <a:ext cx="465900" cy="5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52"/>
          <p:cNvSpPr/>
          <p:nvPr/>
        </p:nvSpPr>
        <p:spPr>
          <a:xfrm>
            <a:off x="3042700" y="3553674"/>
            <a:ext cx="465900" cy="5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4" name="Google Shape;334;p52"/>
          <p:cNvCxnSpPr>
            <a:stCxn id="323" idx="6"/>
            <a:endCxn id="324" idx="2"/>
          </p:cNvCxnSpPr>
          <p:nvPr/>
        </p:nvCxnSpPr>
        <p:spPr>
          <a:xfrm flipH="1" rot="10800000">
            <a:off x="707939" y="1468431"/>
            <a:ext cx="960300" cy="34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35" name="Google Shape;335;p52"/>
          <p:cNvCxnSpPr>
            <a:stCxn id="328" idx="6"/>
            <a:endCxn id="324" idx="2"/>
          </p:cNvCxnSpPr>
          <p:nvPr/>
        </p:nvCxnSpPr>
        <p:spPr>
          <a:xfrm flipH="1" rot="10800000">
            <a:off x="707939" y="1468362"/>
            <a:ext cx="960300" cy="100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36" name="Google Shape;336;p52"/>
          <p:cNvCxnSpPr>
            <a:stCxn id="329" idx="6"/>
            <a:endCxn id="324" idx="2"/>
          </p:cNvCxnSpPr>
          <p:nvPr/>
        </p:nvCxnSpPr>
        <p:spPr>
          <a:xfrm flipH="1" rot="10800000">
            <a:off x="707939" y="1468593"/>
            <a:ext cx="960300" cy="165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37" name="Google Shape;337;p52"/>
          <p:cNvCxnSpPr>
            <a:stCxn id="323" idx="6"/>
            <a:endCxn id="325" idx="2"/>
          </p:cNvCxnSpPr>
          <p:nvPr/>
        </p:nvCxnSpPr>
        <p:spPr>
          <a:xfrm>
            <a:off x="707939" y="1812831"/>
            <a:ext cx="960300" cy="5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38" name="Google Shape;338;p52"/>
          <p:cNvCxnSpPr>
            <a:stCxn id="323" idx="6"/>
            <a:endCxn id="326" idx="2"/>
          </p:cNvCxnSpPr>
          <p:nvPr/>
        </p:nvCxnSpPr>
        <p:spPr>
          <a:xfrm>
            <a:off x="707939" y="1812831"/>
            <a:ext cx="960300" cy="123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39" name="Google Shape;339;p52"/>
          <p:cNvCxnSpPr>
            <a:stCxn id="323" idx="6"/>
            <a:endCxn id="327" idx="2"/>
          </p:cNvCxnSpPr>
          <p:nvPr/>
        </p:nvCxnSpPr>
        <p:spPr>
          <a:xfrm>
            <a:off x="707939" y="1812831"/>
            <a:ext cx="960300" cy="202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40" name="Google Shape;340;p52"/>
          <p:cNvCxnSpPr>
            <a:stCxn id="328" idx="6"/>
            <a:endCxn id="325" idx="2"/>
          </p:cNvCxnSpPr>
          <p:nvPr/>
        </p:nvCxnSpPr>
        <p:spPr>
          <a:xfrm flipH="1" rot="10800000">
            <a:off x="707939" y="2322462"/>
            <a:ext cx="960300" cy="14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41" name="Google Shape;341;p52"/>
          <p:cNvCxnSpPr>
            <a:stCxn id="328" idx="6"/>
            <a:endCxn id="327" idx="2"/>
          </p:cNvCxnSpPr>
          <p:nvPr/>
        </p:nvCxnSpPr>
        <p:spPr>
          <a:xfrm>
            <a:off x="707939" y="2469762"/>
            <a:ext cx="960300" cy="136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42" name="Google Shape;342;p52"/>
          <p:cNvCxnSpPr>
            <a:stCxn id="329" idx="6"/>
            <a:endCxn id="325" idx="2"/>
          </p:cNvCxnSpPr>
          <p:nvPr/>
        </p:nvCxnSpPr>
        <p:spPr>
          <a:xfrm flipH="1" rot="10800000">
            <a:off x="707939" y="2322393"/>
            <a:ext cx="960300" cy="80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43" name="Google Shape;343;p52"/>
          <p:cNvCxnSpPr>
            <a:stCxn id="329" idx="6"/>
            <a:endCxn id="327" idx="2"/>
          </p:cNvCxnSpPr>
          <p:nvPr/>
        </p:nvCxnSpPr>
        <p:spPr>
          <a:xfrm>
            <a:off x="707939" y="3126693"/>
            <a:ext cx="960300" cy="70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44" name="Google Shape;344;p52"/>
          <p:cNvCxnSpPr>
            <a:stCxn id="324" idx="6"/>
            <a:endCxn id="330" idx="2"/>
          </p:cNvCxnSpPr>
          <p:nvPr/>
        </p:nvCxnSpPr>
        <p:spPr>
          <a:xfrm>
            <a:off x="2134237" y="1468472"/>
            <a:ext cx="90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45" name="Google Shape;345;p52"/>
          <p:cNvCxnSpPr>
            <a:stCxn id="324" idx="6"/>
            <a:endCxn id="331" idx="2"/>
          </p:cNvCxnSpPr>
          <p:nvPr/>
        </p:nvCxnSpPr>
        <p:spPr>
          <a:xfrm>
            <a:off x="2134237" y="1468472"/>
            <a:ext cx="908400" cy="85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46" name="Google Shape;346;p52"/>
          <p:cNvCxnSpPr>
            <a:stCxn id="324" idx="6"/>
            <a:endCxn id="332" idx="2"/>
          </p:cNvCxnSpPr>
          <p:nvPr/>
        </p:nvCxnSpPr>
        <p:spPr>
          <a:xfrm>
            <a:off x="2134237" y="1468472"/>
            <a:ext cx="908400" cy="15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47" name="Google Shape;347;p52"/>
          <p:cNvCxnSpPr>
            <a:stCxn id="324" idx="6"/>
            <a:endCxn id="333" idx="2"/>
          </p:cNvCxnSpPr>
          <p:nvPr/>
        </p:nvCxnSpPr>
        <p:spPr>
          <a:xfrm>
            <a:off x="2134237" y="1468472"/>
            <a:ext cx="908400" cy="236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48" name="Google Shape;348;p52"/>
          <p:cNvCxnSpPr>
            <a:stCxn id="325" idx="6"/>
            <a:endCxn id="330" idx="2"/>
          </p:cNvCxnSpPr>
          <p:nvPr/>
        </p:nvCxnSpPr>
        <p:spPr>
          <a:xfrm flipH="1" rot="10800000">
            <a:off x="2134237" y="1468382"/>
            <a:ext cx="908400" cy="85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49" name="Google Shape;349;p52"/>
          <p:cNvCxnSpPr>
            <a:stCxn id="325" idx="6"/>
            <a:endCxn id="331" idx="2"/>
          </p:cNvCxnSpPr>
          <p:nvPr/>
        </p:nvCxnSpPr>
        <p:spPr>
          <a:xfrm>
            <a:off x="2134237" y="2322482"/>
            <a:ext cx="90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0" name="Google Shape;350;p52"/>
          <p:cNvCxnSpPr>
            <a:stCxn id="325" idx="6"/>
            <a:endCxn id="332" idx="2"/>
          </p:cNvCxnSpPr>
          <p:nvPr/>
        </p:nvCxnSpPr>
        <p:spPr>
          <a:xfrm>
            <a:off x="2134237" y="2322482"/>
            <a:ext cx="908400" cy="72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1" name="Google Shape;351;p52"/>
          <p:cNvCxnSpPr>
            <a:stCxn id="325" idx="6"/>
            <a:endCxn id="333" idx="2"/>
          </p:cNvCxnSpPr>
          <p:nvPr/>
        </p:nvCxnSpPr>
        <p:spPr>
          <a:xfrm>
            <a:off x="2134237" y="2322482"/>
            <a:ext cx="908400" cy="15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2" name="Google Shape;352;p52"/>
          <p:cNvCxnSpPr>
            <a:stCxn id="326" idx="6"/>
            <a:endCxn id="330" idx="2"/>
          </p:cNvCxnSpPr>
          <p:nvPr/>
        </p:nvCxnSpPr>
        <p:spPr>
          <a:xfrm flipH="1" rot="10800000">
            <a:off x="2134237" y="1468607"/>
            <a:ext cx="908400" cy="15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3" name="Google Shape;353;p52"/>
          <p:cNvCxnSpPr>
            <a:stCxn id="326" idx="6"/>
            <a:endCxn id="331" idx="2"/>
          </p:cNvCxnSpPr>
          <p:nvPr/>
        </p:nvCxnSpPr>
        <p:spPr>
          <a:xfrm flipH="1" rot="10800000">
            <a:off x="2134237" y="2322407"/>
            <a:ext cx="908400" cy="72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4" name="Google Shape;354;p52"/>
          <p:cNvCxnSpPr>
            <a:stCxn id="326" idx="6"/>
            <a:endCxn id="332" idx="2"/>
          </p:cNvCxnSpPr>
          <p:nvPr/>
        </p:nvCxnSpPr>
        <p:spPr>
          <a:xfrm>
            <a:off x="2134237" y="3045107"/>
            <a:ext cx="90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5" name="Google Shape;355;p52"/>
          <p:cNvCxnSpPr>
            <a:stCxn id="326" idx="6"/>
            <a:endCxn id="333" idx="2"/>
          </p:cNvCxnSpPr>
          <p:nvPr/>
        </p:nvCxnSpPr>
        <p:spPr>
          <a:xfrm>
            <a:off x="2134237" y="3045107"/>
            <a:ext cx="908400" cy="78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6" name="Google Shape;356;p52"/>
          <p:cNvCxnSpPr>
            <a:stCxn id="327" idx="6"/>
            <a:endCxn id="330" idx="2"/>
          </p:cNvCxnSpPr>
          <p:nvPr/>
        </p:nvCxnSpPr>
        <p:spPr>
          <a:xfrm flipH="1" rot="10800000">
            <a:off x="2134237" y="1468524"/>
            <a:ext cx="908400" cy="236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7" name="Google Shape;357;p52"/>
          <p:cNvCxnSpPr>
            <a:stCxn id="327" idx="6"/>
            <a:endCxn id="331" idx="2"/>
          </p:cNvCxnSpPr>
          <p:nvPr/>
        </p:nvCxnSpPr>
        <p:spPr>
          <a:xfrm flipH="1" rot="10800000">
            <a:off x="2134237" y="2322624"/>
            <a:ext cx="908400" cy="15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8" name="Google Shape;358;p52"/>
          <p:cNvCxnSpPr>
            <a:stCxn id="327" idx="6"/>
            <a:endCxn id="332" idx="2"/>
          </p:cNvCxnSpPr>
          <p:nvPr/>
        </p:nvCxnSpPr>
        <p:spPr>
          <a:xfrm flipH="1" rot="10800000">
            <a:off x="2134237" y="3045024"/>
            <a:ext cx="908400" cy="78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9" name="Google Shape;359;p52"/>
          <p:cNvCxnSpPr>
            <a:stCxn id="327" idx="6"/>
            <a:endCxn id="333" idx="2"/>
          </p:cNvCxnSpPr>
          <p:nvPr/>
        </p:nvCxnSpPr>
        <p:spPr>
          <a:xfrm>
            <a:off x="2134237" y="3833424"/>
            <a:ext cx="90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60" name="Google Shape;360;p52"/>
          <p:cNvSpPr/>
          <p:nvPr/>
        </p:nvSpPr>
        <p:spPr>
          <a:xfrm>
            <a:off x="8348200" y="2376700"/>
            <a:ext cx="563400" cy="6183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52"/>
          <p:cNvSpPr txBox="1"/>
          <p:nvPr/>
        </p:nvSpPr>
        <p:spPr>
          <a:xfrm>
            <a:off x="8348200" y="2069025"/>
            <a:ext cx="5634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52"/>
          <p:cNvSpPr txBox="1"/>
          <p:nvPr/>
        </p:nvSpPr>
        <p:spPr>
          <a:xfrm>
            <a:off x="1979725" y="4342000"/>
            <a:ext cx="50409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Hidden Layers</a:t>
            </a:r>
            <a:endParaRPr b="1" i="0" sz="1200" u="none" cap="none" strike="noStrike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63" name="Google Shape;363;p52"/>
          <p:cNvSpPr txBox="1"/>
          <p:nvPr/>
        </p:nvSpPr>
        <p:spPr>
          <a:xfrm>
            <a:off x="347200" y="1330691"/>
            <a:ext cx="4233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52"/>
          <p:cNvSpPr/>
          <p:nvPr/>
        </p:nvSpPr>
        <p:spPr>
          <a:xfrm>
            <a:off x="4417063" y="1188722"/>
            <a:ext cx="465900" cy="5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52"/>
          <p:cNvSpPr/>
          <p:nvPr/>
        </p:nvSpPr>
        <p:spPr>
          <a:xfrm>
            <a:off x="4417063" y="2042732"/>
            <a:ext cx="465900" cy="5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52"/>
          <p:cNvSpPr/>
          <p:nvPr/>
        </p:nvSpPr>
        <p:spPr>
          <a:xfrm>
            <a:off x="4417063" y="2765357"/>
            <a:ext cx="465900" cy="5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52"/>
          <p:cNvSpPr/>
          <p:nvPr/>
        </p:nvSpPr>
        <p:spPr>
          <a:xfrm>
            <a:off x="4417063" y="3553674"/>
            <a:ext cx="465900" cy="5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8" name="Google Shape;368;p52"/>
          <p:cNvCxnSpPr>
            <a:endCxn id="364" idx="2"/>
          </p:cNvCxnSpPr>
          <p:nvPr/>
        </p:nvCxnSpPr>
        <p:spPr>
          <a:xfrm>
            <a:off x="3508663" y="1468472"/>
            <a:ext cx="90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9" name="Google Shape;369;p52"/>
          <p:cNvCxnSpPr>
            <a:endCxn id="365" idx="2"/>
          </p:cNvCxnSpPr>
          <p:nvPr/>
        </p:nvCxnSpPr>
        <p:spPr>
          <a:xfrm>
            <a:off x="3508663" y="1468382"/>
            <a:ext cx="908400" cy="85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70" name="Google Shape;370;p52"/>
          <p:cNvCxnSpPr>
            <a:endCxn id="366" idx="2"/>
          </p:cNvCxnSpPr>
          <p:nvPr/>
        </p:nvCxnSpPr>
        <p:spPr>
          <a:xfrm>
            <a:off x="3508663" y="1468607"/>
            <a:ext cx="908400" cy="15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71" name="Google Shape;371;p52"/>
          <p:cNvCxnSpPr>
            <a:endCxn id="367" idx="2"/>
          </p:cNvCxnSpPr>
          <p:nvPr/>
        </p:nvCxnSpPr>
        <p:spPr>
          <a:xfrm>
            <a:off x="3508663" y="1468524"/>
            <a:ext cx="908400" cy="236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72" name="Google Shape;372;p52"/>
          <p:cNvCxnSpPr>
            <a:endCxn id="364" idx="2"/>
          </p:cNvCxnSpPr>
          <p:nvPr/>
        </p:nvCxnSpPr>
        <p:spPr>
          <a:xfrm flipH="1" rot="10800000">
            <a:off x="3508663" y="1468472"/>
            <a:ext cx="908400" cy="85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73" name="Google Shape;373;p52"/>
          <p:cNvCxnSpPr>
            <a:endCxn id="365" idx="2"/>
          </p:cNvCxnSpPr>
          <p:nvPr/>
        </p:nvCxnSpPr>
        <p:spPr>
          <a:xfrm>
            <a:off x="3508663" y="2322482"/>
            <a:ext cx="90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74" name="Google Shape;374;p52"/>
          <p:cNvCxnSpPr>
            <a:endCxn id="366" idx="2"/>
          </p:cNvCxnSpPr>
          <p:nvPr/>
        </p:nvCxnSpPr>
        <p:spPr>
          <a:xfrm>
            <a:off x="3508663" y="2322407"/>
            <a:ext cx="908400" cy="72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75" name="Google Shape;375;p52"/>
          <p:cNvCxnSpPr>
            <a:endCxn id="367" idx="2"/>
          </p:cNvCxnSpPr>
          <p:nvPr/>
        </p:nvCxnSpPr>
        <p:spPr>
          <a:xfrm>
            <a:off x="3508663" y="2322624"/>
            <a:ext cx="908400" cy="15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76" name="Google Shape;376;p52"/>
          <p:cNvCxnSpPr>
            <a:endCxn id="364" idx="2"/>
          </p:cNvCxnSpPr>
          <p:nvPr/>
        </p:nvCxnSpPr>
        <p:spPr>
          <a:xfrm flipH="1" rot="10800000">
            <a:off x="3508663" y="1468472"/>
            <a:ext cx="908400" cy="15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77" name="Google Shape;377;p52"/>
          <p:cNvCxnSpPr>
            <a:endCxn id="365" idx="2"/>
          </p:cNvCxnSpPr>
          <p:nvPr/>
        </p:nvCxnSpPr>
        <p:spPr>
          <a:xfrm flipH="1" rot="10800000">
            <a:off x="3508663" y="2322482"/>
            <a:ext cx="908400" cy="72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78" name="Google Shape;378;p52"/>
          <p:cNvCxnSpPr>
            <a:endCxn id="366" idx="2"/>
          </p:cNvCxnSpPr>
          <p:nvPr/>
        </p:nvCxnSpPr>
        <p:spPr>
          <a:xfrm>
            <a:off x="3508663" y="3045107"/>
            <a:ext cx="90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79" name="Google Shape;379;p52"/>
          <p:cNvCxnSpPr>
            <a:endCxn id="367" idx="2"/>
          </p:cNvCxnSpPr>
          <p:nvPr/>
        </p:nvCxnSpPr>
        <p:spPr>
          <a:xfrm>
            <a:off x="3508663" y="3045024"/>
            <a:ext cx="908400" cy="78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0" name="Google Shape;380;p52"/>
          <p:cNvCxnSpPr>
            <a:endCxn id="364" idx="2"/>
          </p:cNvCxnSpPr>
          <p:nvPr/>
        </p:nvCxnSpPr>
        <p:spPr>
          <a:xfrm flipH="1" rot="10800000">
            <a:off x="3508663" y="1468472"/>
            <a:ext cx="908400" cy="236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1" name="Google Shape;381;p52"/>
          <p:cNvCxnSpPr>
            <a:endCxn id="365" idx="2"/>
          </p:cNvCxnSpPr>
          <p:nvPr/>
        </p:nvCxnSpPr>
        <p:spPr>
          <a:xfrm flipH="1" rot="10800000">
            <a:off x="3508663" y="2322482"/>
            <a:ext cx="908400" cy="15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2" name="Google Shape;382;p52"/>
          <p:cNvCxnSpPr>
            <a:endCxn id="366" idx="2"/>
          </p:cNvCxnSpPr>
          <p:nvPr/>
        </p:nvCxnSpPr>
        <p:spPr>
          <a:xfrm flipH="1" rot="10800000">
            <a:off x="3508663" y="3045107"/>
            <a:ext cx="908400" cy="78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3" name="Google Shape;383;p52"/>
          <p:cNvCxnSpPr>
            <a:endCxn id="367" idx="2"/>
          </p:cNvCxnSpPr>
          <p:nvPr/>
        </p:nvCxnSpPr>
        <p:spPr>
          <a:xfrm>
            <a:off x="3508663" y="3833424"/>
            <a:ext cx="90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84" name="Google Shape;384;p52"/>
          <p:cNvSpPr/>
          <p:nvPr/>
        </p:nvSpPr>
        <p:spPr>
          <a:xfrm>
            <a:off x="5788663" y="1188722"/>
            <a:ext cx="465900" cy="5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52"/>
          <p:cNvSpPr/>
          <p:nvPr/>
        </p:nvSpPr>
        <p:spPr>
          <a:xfrm>
            <a:off x="5788663" y="2042732"/>
            <a:ext cx="465900" cy="5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52"/>
          <p:cNvSpPr/>
          <p:nvPr/>
        </p:nvSpPr>
        <p:spPr>
          <a:xfrm>
            <a:off x="5788663" y="2765357"/>
            <a:ext cx="465900" cy="5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52"/>
          <p:cNvSpPr/>
          <p:nvPr/>
        </p:nvSpPr>
        <p:spPr>
          <a:xfrm>
            <a:off x="5788663" y="3553674"/>
            <a:ext cx="465900" cy="5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8" name="Google Shape;388;p52"/>
          <p:cNvCxnSpPr>
            <a:endCxn id="384" idx="2"/>
          </p:cNvCxnSpPr>
          <p:nvPr/>
        </p:nvCxnSpPr>
        <p:spPr>
          <a:xfrm>
            <a:off x="4880263" y="1468472"/>
            <a:ext cx="90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9" name="Google Shape;389;p52"/>
          <p:cNvCxnSpPr>
            <a:endCxn id="385" idx="2"/>
          </p:cNvCxnSpPr>
          <p:nvPr/>
        </p:nvCxnSpPr>
        <p:spPr>
          <a:xfrm>
            <a:off x="4880263" y="1468382"/>
            <a:ext cx="908400" cy="85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0" name="Google Shape;390;p52"/>
          <p:cNvCxnSpPr>
            <a:endCxn id="386" idx="2"/>
          </p:cNvCxnSpPr>
          <p:nvPr/>
        </p:nvCxnSpPr>
        <p:spPr>
          <a:xfrm>
            <a:off x="4880263" y="1468607"/>
            <a:ext cx="908400" cy="15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1" name="Google Shape;391;p52"/>
          <p:cNvCxnSpPr>
            <a:endCxn id="387" idx="2"/>
          </p:cNvCxnSpPr>
          <p:nvPr/>
        </p:nvCxnSpPr>
        <p:spPr>
          <a:xfrm>
            <a:off x="4880263" y="1468524"/>
            <a:ext cx="908400" cy="236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2" name="Google Shape;392;p52"/>
          <p:cNvCxnSpPr>
            <a:endCxn id="384" idx="2"/>
          </p:cNvCxnSpPr>
          <p:nvPr/>
        </p:nvCxnSpPr>
        <p:spPr>
          <a:xfrm flipH="1" rot="10800000">
            <a:off x="4880263" y="1468472"/>
            <a:ext cx="908400" cy="85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3" name="Google Shape;393;p52"/>
          <p:cNvCxnSpPr>
            <a:endCxn id="385" idx="2"/>
          </p:cNvCxnSpPr>
          <p:nvPr/>
        </p:nvCxnSpPr>
        <p:spPr>
          <a:xfrm>
            <a:off x="4880263" y="2322482"/>
            <a:ext cx="90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4" name="Google Shape;394;p52"/>
          <p:cNvCxnSpPr>
            <a:endCxn id="386" idx="2"/>
          </p:cNvCxnSpPr>
          <p:nvPr/>
        </p:nvCxnSpPr>
        <p:spPr>
          <a:xfrm>
            <a:off x="4880263" y="2322407"/>
            <a:ext cx="908400" cy="72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5" name="Google Shape;395;p52"/>
          <p:cNvCxnSpPr>
            <a:endCxn id="387" idx="2"/>
          </p:cNvCxnSpPr>
          <p:nvPr/>
        </p:nvCxnSpPr>
        <p:spPr>
          <a:xfrm>
            <a:off x="4880263" y="2322624"/>
            <a:ext cx="908400" cy="15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6" name="Google Shape;396;p52"/>
          <p:cNvCxnSpPr>
            <a:endCxn id="384" idx="2"/>
          </p:cNvCxnSpPr>
          <p:nvPr/>
        </p:nvCxnSpPr>
        <p:spPr>
          <a:xfrm flipH="1" rot="10800000">
            <a:off x="4880263" y="1468472"/>
            <a:ext cx="908400" cy="15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7" name="Google Shape;397;p52"/>
          <p:cNvCxnSpPr>
            <a:endCxn id="385" idx="2"/>
          </p:cNvCxnSpPr>
          <p:nvPr/>
        </p:nvCxnSpPr>
        <p:spPr>
          <a:xfrm flipH="1" rot="10800000">
            <a:off x="4880263" y="2322482"/>
            <a:ext cx="908400" cy="72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8" name="Google Shape;398;p52"/>
          <p:cNvCxnSpPr>
            <a:endCxn id="386" idx="2"/>
          </p:cNvCxnSpPr>
          <p:nvPr/>
        </p:nvCxnSpPr>
        <p:spPr>
          <a:xfrm>
            <a:off x="4880263" y="3045107"/>
            <a:ext cx="90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9" name="Google Shape;399;p52"/>
          <p:cNvCxnSpPr>
            <a:endCxn id="387" idx="2"/>
          </p:cNvCxnSpPr>
          <p:nvPr/>
        </p:nvCxnSpPr>
        <p:spPr>
          <a:xfrm>
            <a:off x="4880263" y="3045024"/>
            <a:ext cx="908400" cy="78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00" name="Google Shape;400;p52"/>
          <p:cNvCxnSpPr>
            <a:endCxn id="384" idx="2"/>
          </p:cNvCxnSpPr>
          <p:nvPr/>
        </p:nvCxnSpPr>
        <p:spPr>
          <a:xfrm flipH="1" rot="10800000">
            <a:off x="4880263" y="1468472"/>
            <a:ext cx="908400" cy="236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01" name="Google Shape;401;p52"/>
          <p:cNvCxnSpPr>
            <a:endCxn id="385" idx="2"/>
          </p:cNvCxnSpPr>
          <p:nvPr/>
        </p:nvCxnSpPr>
        <p:spPr>
          <a:xfrm flipH="1" rot="10800000">
            <a:off x="4880263" y="2322482"/>
            <a:ext cx="908400" cy="15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02" name="Google Shape;402;p52"/>
          <p:cNvCxnSpPr>
            <a:endCxn id="386" idx="2"/>
          </p:cNvCxnSpPr>
          <p:nvPr/>
        </p:nvCxnSpPr>
        <p:spPr>
          <a:xfrm flipH="1" rot="10800000">
            <a:off x="4880263" y="3045107"/>
            <a:ext cx="908400" cy="78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03" name="Google Shape;403;p52"/>
          <p:cNvCxnSpPr>
            <a:endCxn id="387" idx="2"/>
          </p:cNvCxnSpPr>
          <p:nvPr/>
        </p:nvCxnSpPr>
        <p:spPr>
          <a:xfrm>
            <a:off x="4880263" y="3833424"/>
            <a:ext cx="90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04" name="Google Shape;404;p52"/>
          <p:cNvSpPr/>
          <p:nvPr/>
        </p:nvSpPr>
        <p:spPr>
          <a:xfrm>
            <a:off x="7160263" y="1188722"/>
            <a:ext cx="465900" cy="5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52"/>
          <p:cNvSpPr/>
          <p:nvPr/>
        </p:nvSpPr>
        <p:spPr>
          <a:xfrm>
            <a:off x="7160263" y="2042732"/>
            <a:ext cx="465900" cy="5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52"/>
          <p:cNvSpPr/>
          <p:nvPr/>
        </p:nvSpPr>
        <p:spPr>
          <a:xfrm>
            <a:off x="7160263" y="2765357"/>
            <a:ext cx="465900" cy="5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52"/>
          <p:cNvSpPr/>
          <p:nvPr/>
        </p:nvSpPr>
        <p:spPr>
          <a:xfrm>
            <a:off x="7160263" y="3553674"/>
            <a:ext cx="465900" cy="5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8" name="Google Shape;408;p52"/>
          <p:cNvCxnSpPr>
            <a:endCxn id="404" idx="2"/>
          </p:cNvCxnSpPr>
          <p:nvPr/>
        </p:nvCxnSpPr>
        <p:spPr>
          <a:xfrm>
            <a:off x="6251863" y="1468472"/>
            <a:ext cx="90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09" name="Google Shape;409;p52"/>
          <p:cNvCxnSpPr>
            <a:endCxn id="405" idx="2"/>
          </p:cNvCxnSpPr>
          <p:nvPr/>
        </p:nvCxnSpPr>
        <p:spPr>
          <a:xfrm>
            <a:off x="6251863" y="1468382"/>
            <a:ext cx="908400" cy="85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10" name="Google Shape;410;p52"/>
          <p:cNvCxnSpPr>
            <a:endCxn id="406" idx="2"/>
          </p:cNvCxnSpPr>
          <p:nvPr/>
        </p:nvCxnSpPr>
        <p:spPr>
          <a:xfrm>
            <a:off x="6251863" y="1468607"/>
            <a:ext cx="908400" cy="15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11" name="Google Shape;411;p52"/>
          <p:cNvCxnSpPr>
            <a:endCxn id="407" idx="2"/>
          </p:cNvCxnSpPr>
          <p:nvPr/>
        </p:nvCxnSpPr>
        <p:spPr>
          <a:xfrm>
            <a:off x="6251863" y="1468524"/>
            <a:ext cx="908400" cy="236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12" name="Google Shape;412;p52"/>
          <p:cNvCxnSpPr>
            <a:endCxn id="404" idx="2"/>
          </p:cNvCxnSpPr>
          <p:nvPr/>
        </p:nvCxnSpPr>
        <p:spPr>
          <a:xfrm flipH="1" rot="10800000">
            <a:off x="6251863" y="1468472"/>
            <a:ext cx="908400" cy="85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13" name="Google Shape;413;p52"/>
          <p:cNvCxnSpPr>
            <a:endCxn id="405" idx="2"/>
          </p:cNvCxnSpPr>
          <p:nvPr/>
        </p:nvCxnSpPr>
        <p:spPr>
          <a:xfrm>
            <a:off x="6251863" y="2322482"/>
            <a:ext cx="90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14" name="Google Shape;414;p52"/>
          <p:cNvCxnSpPr>
            <a:endCxn id="406" idx="2"/>
          </p:cNvCxnSpPr>
          <p:nvPr/>
        </p:nvCxnSpPr>
        <p:spPr>
          <a:xfrm>
            <a:off x="6251863" y="2322407"/>
            <a:ext cx="908400" cy="72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15" name="Google Shape;415;p52"/>
          <p:cNvCxnSpPr>
            <a:endCxn id="407" idx="2"/>
          </p:cNvCxnSpPr>
          <p:nvPr/>
        </p:nvCxnSpPr>
        <p:spPr>
          <a:xfrm>
            <a:off x="6251863" y="2322624"/>
            <a:ext cx="908400" cy="15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16" name="Google Shape;416;p52"/>
          <p:cNvCxnSpPr>
            <a:endCxn id="404" idx="2"/>
          </p:cNvCxnSpPr>
          <p:nvPr/>
        </p:nvCxnSpPr>
        <p:spPr>
          <a:xfrm flipH="1" rot="10800000">
            <a:off x="6251863" y="1468472"/>
            <a:ext cx="908400" cy="15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17" name="Google Shape;417;p52"/>
          <p:cNvCxnSpPr>
            <a:endCxn id="405" idx="2"/>
          </p:cNvCxnSpPr>
          <p:nvPr/>
        </p:nvCxnSpPr>
        <p:spPr>
          <a:xfrm flipH="1" rot="10800000">
            <a:off x="6251863" y="2322482"/>
            <a:ext cx="908400" cy="72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18" name="Google Shape;418;p52"/>
          <p:cNvCxnSpPr>
            <a:endCxn id="406" idx="2"/>
          </p:cNvCxnSpPr>
          <p:nvPr/>
        </p:nvCxnSpPr>
        <p:spPr>
          <a:xfrm>
            <a:off x="6251863" y="3045107"/>
            <a:ext cx="90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19" name="Google Shape;419;p52"/>
          <p:cNvCxnSpPr>
            <a:endCxn id="407" idx="2"/>
          </p:cNvCxnSpPr>
          <p:nvPr/>
        </p:nvCxnSpPr>
        <p:spPr>
          <a:xfrm>
            <a:off x="6251863" y="3045024"/>
            <a:ext cx="908400" cy="78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0" name="Google Shape;420;p52"/>
          <p:cNvCxnSpPr>
            <a:endCxn id="404" idx="2"/>
          </p:cNvCxnSpPr>
          <p:nvPr/>
        </p:nvCxnSpPr>
        <p:spPr>
          <a:xfrm flipH="1" rot="10800000">
            <a:off x="6251863" y="1468472"/>
            <a:ext cx="908400" cy="236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1" name="Google Shape;421;p52"/>
          <p:cNvCxnSpPr>
            <a:endCxn id="405" idx="2"/>
          </p:cNvCxnSpPr>
          <p:nvPr/>
        </p:nvCxnSpPr>
        <p:spPr>
          <a:xfrm flipH="1" rot="10800000">
            <a:off x="6251863" y="2322482"/>
            <a:ext cx="908400" cy="15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2" name="Google Shape;422;p52"/>
          <p:cNvCxnSpPr>
            <a:endCxn id="406" idx="2"/>
          </p:cNvCxnSpPr>
          <p:nvPr/>
        </p:nvCxnSpPr>
        <p:spPr>
          <a:xfrm flipH="1" rot="10800000">
            <a:off x="6251863" y="3045107"/>
            <a:ext cx="908400" cy="78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3" name="Google Shape;423;p52"/>
          <p:cNvCxnSpPr>
            <a:endCxn id="407" idx="2"/>
          </p:cNvCxnSpPr>
          <p:nvPr/>
        </p:nvCxnSpPr>
        <p:spPr>
          <a:xfrm>
            <a:off x="6251863" y="3833424"/>
            <a:ext cx="90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4" name="Google Shape;424;p52"/>
          <p:cNvCxnSpPr>
            <a:stCxn id="404" idx="6"/>
            <a:endCxn id="360" idx="2"/>
          </p:cNvCxnSpPr>
          <p:nvPr/>
        </p:nvCxnSpPr>
        <p:spPr>
          <a:xfrm>
            <a:off x="7626163" y="1468472"/>
            <a:ext cx="722100" cy="121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5" name="Google Shape;425;p52"/>
          <p:cNvCxnSpPr>
            <a:stCxn id="405" idx="6"/>
            <a:endCxn id="360" idx="2"/>
          </p:cNvCxnSpPr>
          <p:nvPr/>
        </p:nvCxnSpPr>
        <p:spPr>
          <a:xfrm>
            <a:off x="7626163" y="2322482"/>
            <a:ext cx="722100" cy="3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6" name="Google Shape;426;p52"/>
          <p:cNvCxnSpPr>
            <a:stCxn id="407" idx="6"/>
            <a:endCxn id="360" idx="2"/>
          </p:cNvCxnSpPr>
          <p:nvPr/>
        </p:nvCxnSpPr>
        <p:spPr>
          <a:xfrm flipH="1" rot="10800000">
            <a:off x="7626163" y="2685924"/>
            <a:ext cx="722100" cy="114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7" name="Google Shape;427;p52"/>
          <p:cNvCxnSpPr>
            <a:stCxn id="406" idx="6"/>
            <a:endCxn id="360" idx="2"/>
          </p:cNvCxnSpPr>
          <p:nvPr/>
        </p:nvCxnSpPr>
        <p:spPr>
          <a:xfrm flipH="1" rot="10800000">
            <a:off x="7626163" y="2685707"/>
            <a:ext cx="722100" cy="35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3"/>
          <p:cNvSpPr txBox="1"/>
          <p:nvPr/>
        </p:nvSpPr>
        <p:spPr>
          <a:xfrm>
            <a:off x="7242975" y="2358000"/>
            <a:ext cx="1900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Optimizers</a:t>
            </a:r>
            <a:endParaRPr b="0" i="0" sz="2400" u="none" cap="none" strike="noStrike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33" name="Google Shape;433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72429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Sigmoid Function</a:t>
            </a:r>
            <a:endParaRPr b="0" i="0" sz="1400" u="none" cap="none" strike="noStrike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0" name="Google Shape;11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7813" y="3946675"/>
            <a:ext cx="15621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0175" y="1142075"/>
            <a:ext cx="3228975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7"/>
          <p:cNvSpPr txBox="1"/>
          <p:nvPr/>
        </p:nvSpPr>
        <p:spPr>
          <a:xfrm>
            <a:off x="4387950" y="1394850"/>
            <a:ext cx="43203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Squashes output between 0 and 1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Nice interpretation </a:t>
            </a:r>
            <a:r>
              <a:rPr b="0" i="1" lang="en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i.e</a:t>
            </a:r>
            <a:r>
              <a:rPr b="0" i="0" lang="en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neuron firing or not firing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3" name="Google Shape;113;p27"/>
          <p:cNvSpPr/>
          <p:nvPr/>
        </p:nvSpPr>
        <p:spPr>
          <a:xfrm>
            <a:off x="5153175" y="3089975"/>
            <a:ext cx="2305500" cy="42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It has 3 problems.</a:t>
            </a:r>
            <a:endParaRPr b="1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4"/>
          <p:cNvSpPr txBox="1"/>
          <p:nvPr/>
        </p:nvSpPr>
        <p:spPr>
          <a:xfrm>
            <a:off x="1117244" y="3488550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F9000"/>
                </a:solidFill>
                <a:latin typeface="Cambria"/>
                <a:ea typeface="Cambria"/>
                <a:cs typeface="Cambria"/>
                <a:sym typeface="Cambria"/>
              </a:rPr>
              <a:t>Stochastic Gradient Descent (SGD)</a:t>
            </a:r>
            <a:endParaRPr b="0" i="0" sz="1800" u="none" cap="none" strike="noStrike">
              <a:solidFill>
                <a:srgbClr val="BF9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439" name="Google Shape;439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24938" y="1604050"/>
            <a:ext cx="2600325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4"/>
          <p:cNvSpPr txBox="1"/>
          <p:nvPr/>
        </p:nvSpPr>
        <p:spPr>
          <a:xfrm>
            <a:off x="2889500" y="2373250"/>
            <a:ext cx="7125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New Weight</a:t>
            </a:r>
            <a:endParaRPr b="0" i="0" sz="1000" u="none" cap="none" strike="noStrike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441" name="Google Shape;441;p54"/>
          <p:cNvCxnSpPr>
            <a:stCxn id="440" idx="0"/>
          </p:cNvCxnSpPr>
          <p:nvPr/>
        </p:nvCxnSpPr>
        <p:spPr>
          <a:xfrm flipH="1" rot="10800000">
            <a:off x="3245750" y="2074150"/>
            <a:ext cx="433800" cy="29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2" name="Google Shape;442;p54"/>
          <p:cNvSpPr txBox="1"/>
          <p:nvPr/>
        </p:nvSpPr>
        <p:spPr>
          <a:xfrm>
            <a:off x="4481950" y="2373250"/>
            <a:ext cx="7125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Learning Rate</a:t>
            </a:r>
            <a:endParaRPr b="0" i="0" sz="1000" u="none" cap="none" strike="noStrike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443" name="Google Shape;443;p54"/>
          <p:cNvCxnSpPr>
            <a:stCxn id="442" idx="0"/>
          </p:cNvCxnSpPr>
          <p:nvPr/>
        </p:nvCxnSpPr>
        <p:spPr>
          <a:xfrm flipH="1" rot="10800000">
            <a:off x="4838200" y="1986850"/>
            <a:ext cx="100500" cy="38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4" name="Google Shape;444;p54"/>
          <p:cNvSpPr txBox="1"/>
          <p:nvPr/>
        </p:nvSpPr>
        <p:spPr>
          <a:xfrm>
            <a:off x="5853550" y="2297050"/>
            <a:ext cx="7125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Loss function</a:t>
            </a:r>
            <a:endParaRPr b="0" i="0" sz="1000" u="none" cap="none" strike="noStrike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445" name="Google Shape;445;p54"/>
          <p:cNvCxnSpPr>
            <a:stCxn id="444" idx="0"/>
          </p:cNvCxnSpPr>
          <p:nvPr/>
        </p:nvCxnSpPr>
        <p:spPr>
          <a:xfrm rot="10800000">
            <a:off x="5471500" y="2006350"/>
            <a:ext cx="738300" cy="29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5"/>
          <p:cNvSpPr txBox="1"/>
          <p:nvPr/>
        </p:nvSpPr>
        <p:spPr>
          <a:xfrm>
            <a:off x="920994" y="4416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Loss function is Complex</a:t>
            </a:r>
            <a:endParaRPr b="0" i="0" sz="1800" u="none" cap="none" strike="noStrike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51" name="Google Shape;451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71763" y="1180875"/>
            <a:ext cx="3800475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5"/>
          <p:cNvSpPr txBox="1"/>
          <p:nvPr/>
        </p:nvSpPr>
        <p:spPr>
          <a:xfrm>
            <a:off x="2029250" y="2012150"/>
            <a:ext cx="7125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Local Minima</a:t>
            </a:r>
            <a:endParaRPr b="0" i="0" sz="1000" u="none" cap="none" strike="noStrike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453" name="Google Shape;453;p55"/>
          <p:cNvCxnSpPr>
            <a:stCxn id="452" idx="3"/>
          </p:cNvCxnSpPr>
          <p:nvPr/>
        </p:nvCxnSpPr>
        <p:spPr>
          <a:xfrm>
            <a:off x="2741750" y="2205200"/>
            <a:ext cx="1633800" cy="11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54" name="Google Shape;454;p55"/>
          <p:cNvSpPr txBox="1"/>
          <p:nvPr/>
        </p:nvSpPr>
        <p:spPr>
          <a:xfrm>
            <a:off x="6601250" y="3688550"/>
            <a:ext cx="18648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Saddle point </a:t>
            </a:r>
            <a:endParaRPr b="0" i="0" sz="1000" u="none" cap="none" strike="noStrike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Very common in high dimension</a:t>
            </a:r>
            <a:endParaRPr b="0" i="0" sz="1000" u="none" cap="none" strike="noStrike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455" name="Google Shape;455;p55"/>
          <p:cNvCxnSpPr/>
          <p:nvPr/>
        </p:nvCxnSpPr>
        <p:spPr>
          <a:xfrm rot="10800000">
            <a:off x="4949075" y="3887025"/>
            <a:ext cx="2005800" cy="1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6"/>
          <p:cNvSpPr txBox="1"/>
          <p:nvPr/>
        </p:nvSpPr>
        <p:spPr>
          <a:xfrm>
            <a:off x="920994" y="4416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Problem with SGD</a:t>
            </a:r>
            <a:endParaRPr b="0" i="0" sz="1800" u="none" cap="none" strike="noStrike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61" name="Google Shape;461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2250" y="1009638"/>
            <a:ext cx="3032100" cy="312422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6"/>
          <p:cNvSpPr txBox="1"/>
          <p:nvPr/>
        </p:nvSpPr>
        <p:spPr>
          <a:xfrm>
            <a:off x="4688225" y="2220450"/>
            <a:ext cx="36324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Georgia"/>
              <a:buChar char="-"/>
            </a:pPr>
            <a:r>
              <a:rPr b="0" i="0" lang="en" sz="1800" u="none" cap="none" strike="noStrike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Zero gradient</a:t>
            </a:r>
            <a:endParaRPr b="0" i="0" sz="1800" u="none" cap="none" strike="noStrike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Georgia"/>
              <a:buChar char="-"/>
            </a:pPr>
            <a:r>
              <a:rPr b="0" i="0" lang="en" sz="1800" u="none" cap="none" strike="noStrike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SGD gets stuck</a:t>
            </a:r>
            <a:endParaRPr b="0" i="0" sz="1800" u="none" cap="none" strike="noStrike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7"/>
          <p:cNvSpPr txBox="1"/>
          <p:nvPr/>
        </p:nvSpPr>
        <p:spPr>
          <a:xfrm>
            <a:off x="6634670" y="2358000"/>
            <a:ext cx="18870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Momentum</a:t>
            </a:r>
            <a:endParaRPr b="0" i="0" sz="1800" u="none" cap="none" strike="noStrike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68" name="Google Shape;468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3100" y="651450"/>
            <a:ext cx="5547000" cy="368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8"/>
          <p:cNvSpPr txBox="1"/>
          <p:nvPr/>
        </p:nvSpPr>
        <p:spPr>
          <a:xfrm>
            <a:off x="6634670" y="2358000"/>
            <a:ext cx="18870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Momentum</a:t>
            </a:r>
            <a:endParaRPr b="0" i="0" sz="1800" u="none" cap="none" strike="noStrike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74" name="Google Shape;474;p58"/>
          <p:cNvSpPr/>
          <p:nvPr/>
        </p:nvSpPr>
        <p:spPr>
          <a:xfrm>
            <a:off x="1569200" y="1354175"/>
            <a:ext cx="4417025" cy="3215900"/>
          </a:xfrm>
          <a:custGeom>
            <a:rect b="b" l="l" r="r" t="t"/>
            <a:pathLst>
              <a:path extrusionOk="0" h="128636" w="176681">
                <a:moveTo>
                  <a:pt x="0" y="0"/>
                </a:moveTo>
                <a:lnTo>
                  <a:pt x="32159" y="387"/>
                </a:lnTo>
                <a:lnTo>
                  <a:pt x="33709" y="27897"/>
                </a:lnTo>
                <a:lnTo>
                  <a:pt x="69743" y="27509"/>
                </a:lnTo>
                <a:lnTo>
                  <a:pt x="70130" y="60443"/>
                </a:lnTo>
                <a:lnTo>
                  <a:pt x="105389" y="60443"/>
                </a:lnTo>
                <a:lnTo>
                  <a:pt x="105389" y="97251"/>
                </a:lnTo>
                <a:lnTo>
                  <a:pt x="141810" y="97251"/>
                </a:lnTo>
                <a:lnTo>
                  <a:pt x="142197" y="128248"/>
                </a:lnTo>
                <a:lnTo>
                  <a:pt x="176681" y="128636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p58"/>
          <p:cNvSpPr txBox="1"/>
          <p:nvPr/>
        </p:nvSpPr>
        <p:spPr>
          <a:xfrm>
            <a:off x="1850100" y="1463300"/>
            <a:ext cx="387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58"/>
          <p:cNvSpPr txBox="1"/>
          <p:nvPr/>
        </p:nvSpPr>
        <p:spPr>
          <a:xfrm>
            <a:off x="2764500" y="2225300"/>
            <a:ext cx="387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58"/>
          <p:cNvSpPr txBox="1"/>
          <p:nvPr/>
        </p:nvSpPr>
        <p:spPr>
          <a:xfrm>
            <a:off x="3602700" y="3063500"/>
            <a:ext cx="387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58"/>
          <p:cNvSpPr txBox="1"/>
          <p:nvPr/>
        </p:nvSpPr>
        <p:spPr>
          <a:xfrm>
            <a:off x="4440900" y="3977900"/>
            <a:ext cx="387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9" name="Google Shape;479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2700" y="2315761"/>
            <a:ext cx="1887000" cy="281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40900" y="3167875"/>
            <a:ext cx="1887000" cy="28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02475" y="4051313"/>
            <a:ext cx="2127212" cy="28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5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92825" y="1536075"/>
            <a:ext cx="1374507" cy="28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9"/>
          <p:cNvSpPr txBox="1"/>
          <p:nvPr/>
        </p:nvSpPr>
        <p:spPr>
          <a:xfrm>
            <a:off x="920994" y="4416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Momentum</a:t>
            </a:r>
            <a:endParaRPr b="0" i="0" sz="1800" u="none" cap="none" strike="noStrike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88" name="Google Shape;488;p59"/>
          <p:cNvSpPr txBox="1"/>
          <p:nvPr/>
        </p:nvSpPr>
        <p:spPr>
          <a:xfrm>
            <a:off x="485625" y="2068450"/>
            <a:ext cx="9828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Gradient with Momentum</a:t>
            </a:r>
            <a:endParaRPr b="0" i="0" sz="1000" u="none" cap="none" strike="noStrike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489" name="Google Shape;489;p59"/>
          <p:cNvSpPr txBox="1"/>
          <p:nvPr/>
        </p:nvSpPr>
        <p:spPr>
          <a:xfrm>
            <a:off x="4125350" y="3526600"/>
            <a:ext cx="7125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New weight</a:t>
            </a:r>
            <a:endParaRPr b="0" i="0" sz="1000" u="none" cap="none" strike="noStrike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490" name="Google Shape;490;p59"/>
          <p:cNvCxnSpPr>
            <a:stCxn id="489" idx="3"/>
          </p:cNvCxnSpPr>
          <p:nvPr/>
        </p:nvCxnSpPr>
        <p:spPr>
          <a:xfrm flipH="1" rot="10800000">
            <a:off x="4837850" y="3329350"/>
            <a:ext cx="392100" cy="39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91" name="Google Shape;491;p59"/>
          <p:cNvSpPr txBox="1"/>
          <p:nvPr/>
        </p:nvSpPr>
        <p:spPr>
          <a:xfrm>
            <a:off x="1933425" y="2297050"/>
            <a:ext cx="9828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momentum</a:t>
            </a:r>
            <a:endParaRPr b="0" i="0" sz="1000" u="none" cap="none" strike="noStrike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492" name="Google Shape;492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53300" y="2929800"/>
            <a:ext cx="2618650" cy="5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05700" y="1717150"/>
            <a:ext cx="2924643" cy="427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4" name="Google Shape;494;p59"/>
          <p:cNvCxnSpPr/>
          <p:nvPr/>
        </p:nvCxnSpPr>
        <p:spPr>
          <a:xfrm flipH="1" rot="10800000">
            <a:off x="2405925" y="2124100"/>
            <a:ext cx="243000" cy="21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95" name="Google Shape;495;p59"/>
          <p:cNvCxnSpPr>
            <a:stCxn id="488" idx="3"/>
          </p:cNvCxnSpPr>
          <p:nvPr/>
        </p:nvCxnSpPr>
        <p:spPr>
          <a:xfrm flipH="1" rot="10800000">
            <a:off x="1468425" y="2060500"/>
            <a:ext cx="586500" cy="20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0"/>
          <p:cNvSpPr/>
          <p:nvPr/>
        </p:nvSpPr>
        <p:spPr>
          <a:xfrm>
            <a:off x="2467350" y="2052850"/>
            <a:ext cx="4163100" cy="60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sgd = tf.keras.optimizers.SGD(lr=0.03, momentum=0.9)</a:t>
            </a:r>
            <a:r>
              <a:rPr b="0" i="0" lang="en" sz="1000" u="none" cap="none" strike="noStrike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endParaRPr b="0" i="0" sz="10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09825" y="1159150"/>
            <a:ext cx="1857375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09825" y="2763350"/>
            <a:ext cx="1857375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61"/>
          <p:cNvSpPr txBox="1"/>
          <p:nvPr/>
        </p:nvSpPr>
        <p:spPr>
          <a:xfrm>
            <a:off x="921000" y="1883100"/>
            <a:ext cx="2928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What happens to Saddle point and local minima?</a:t>
            </a:r>
            <a:endParaRPr b="0" i="0" sz="1400" u="none" cap="none" strike="noStrike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2"/>
          <p:cNvSpPr txBox="1"/>
          <p:nvPr/>
        </p:nvSpPr>
        <p:spPr>
          <a:xfrm>
            <a:off x="1326394" y="704450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Can that be a problem?</a:t>
            </a:r>
            <a:endParaRPr b="0" i="0" sz="2400" u="none" cap="none" strike="noStrike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13" name="Google Shape;513;p62"/>
          <p:cNvSpPr/>
          <p:nvPr/>
        </p:nvSpPr>
        <p:spPr>
          <a:xfrm>
            <a:off x="3547088" y="2172100"/>
            <a:ext cx="2814421" cy="1297390"/>
          </a:xfrm>
          <a:custGeom>
            <a:rect b="b" l="l" r="r" t="t"/>
            <a:pathLst>
              <a:path extrusionOk="0" h="32781" w="97706">
                <a:moveTo>
                  <a:pt x="0" y="0"/>
                </a:moveTo>
                <a:cubicBezTo>
                  <a:pt x="5735" y="5239"/>
                  <a:pt x="18126" y="26976"/>
                  <a:pt x="34410" y="31436"/>
                </a:cubicBezTo>
                <a:cubicBezTo>
                  <a:pt x="50694" y="35897"/>
                  <a:pt x="87157" y="27542"/>
                  <a:pt x="97706" y="26763"/>
                </a:cubicBezTo>
              </a:path>
            </a:pathLst>
          </a:custGeom>
          <a:noFill/>
          <a:ln cap="flat" cmpd="sng" w="7620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62"/>
          <p:cNvSpPr/>
          <p:nvPr/>
        </p:nvSpPr>
        <p:spPr>
          <a:xfrm>
            <a:off x="4685313" y="3233325"/>
            <a:ext cx="191100" cy="180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5" name="Google Shape;515;p62"/>
          <p:cNvCxnSpPr>
            <a:stCxn id="514" idx="6"/>
          </p:cNvCxnSpPr>
          <p:nvPr/>
        </p:nvCxnSpPr>
        <p:spPr>
          <a:xfrm flipH="1" rot="10800000">
            <a:off x="4876413" y="3223425"/>
            <a:ext cx="709800" cy="100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3"/>
          <p:cNvSpPr/>
          <p:nvPr/>
        </p:nvSpPr>
        <p:spPr>
          <a:xfrm>
            <a:off x="1718288" y="1867300"/>
            <a:ext cx="2814421" cy="1297390"/>
          </a:xfrm>
          <a:custGeom>
            <a:rect b="b" l="l" r="r" t="t"/>
            <a:pathLst>
              <a:path extrusionOk="0" h="32781" w="97706">
                <a:moveTo>
                  <a:pt x="0" y="0"/>
                </a:moveTo>
                <a:cubicBezTo>
                  <a:pt x="5735" y="5239"/>
                  <a:pt x="18126" y="26976"/>
                  <a:pt x="34410" y="31436"/>
                </a:cubicBezTo>
                <a:cubicBezTo>
                  <a:pt x="50694" y="35897"/>
                  <a:pt x="87157" y="27542"/>
                  <a:pt x="97706" y="26763"/>
                </a:cubicBezTo>
              </a:path>
            </a:pathLst>
          </a:custGeom>
          <a:noFill/>
          <a:ln cap="flat" cmpd="sng" w="7620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63"/>
          <p:cNvSpPr/>
          <p:nvPr/>
        </p:nvSpPr>
        <p:spPr>
          <a:xfrm>
            <a:off x="2856513" y="2928525"/>
            <a:ext cx="191100" cy="180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2" name="Google Shape;522;p63"/>
          <p:cNvCxnSpPr>
            <a:stCxn id="521" idx="6"/>
          </p:cNvCxnSpPr>
          <p:nvPr/>
        </p:nvCxnSpPr>
        <p:spPr>
          <a:xfrm flipH="1" rot="10800000">
            <a:off x="3047613" y="2918625"/>
            <a:ext cx="709800" cy="100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23" name="Google Shape;523;p63"/>
          <p:cNvSpPr txBox="1"/>
          <p:nvPr/>
        </p:nvSpPr>
        <p:spPr>
          <a:xfrm>
            <a:off x="5395322" y="2302250"/>
            <a:ext cx="33030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Can we check what’s in future?</a:t>
            </a:r>
            <a:endParaRPr b="0" i="0" sz="2400" u="none" cap="none" strike="noStrike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Sigmoid Function</a:t>
            </a:r>
            <a:endParaRPr b="0" i="0" sz="1400" u="none" cap="none" strike="noStrike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9" name="Google Shape;11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7813" y="3946675"/>
            <a:ext cx="15621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0175" y="1142075"/>
            <a:ext cx="3228975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8"/>
          <p:cNvSpPr txBox="1"/>
          <p:nvPr/>
        </p:nvSpPr>
        <p:spPr>
          <a:xfrm>
            <a:off x="4387950" y="1394850"/>
            <a:ext cx="43203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Problem 1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Georgia"/>
              <a:buChar char="-"/>
            </a:pPr>
            <a:r>
              <a:rPr b="0" i="0" lang="en" sz="1800" u="none" cap="none" strike="noStrike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Vanishing Gradient</a:t>
            </a:r>
            <a:endParaRPr b="0" i="0" sz="1800" u="none" cap="none" strike="noStrike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2" name="Google Shape;122;p28"/>
          <p:cNvSpPr txBox="1"/>
          <p:nvPr/>
        </p:nvSpPr>
        <p:spPr>
          <a:xfrm>
            <a:off x="4387950" y="2831400"/>
            <a:ext cx="3564600" cy="11787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Derivative is zero when x&gt; 5 or x &lt;-5</a:t>
            </a:r>
            <a:endParaRPr b="0" i="0" sz="14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-"/>
            </a:pPr>
            <a:r>
              <a:rPr b="0" i="0" lang="en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Weights will not change</a:t>
            </a:r>
            <a:endParaRPr b="0" i="0" sz="14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-"/>
            </a:pPr>
            <a:r>
              <a:rPr b="0" i="0" lang="en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No Learning</a:t>
            </a:r>
            <a:endParaRPr b="0" i="0" sz="14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4"/>
          <p:cNvSpPr txBox="1"/>
          <p:nvPr/>
        </p:nvSpPr>
        <p:spPr>
          <a:xfrm>
            <a:off x="2920497" y="704000"/>
            <a:ext cx="33030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How to check things in future?</a:t>
            </a:r>
            <a:endParaRPr b="0" i="0" sz="2400" u="none" cap="none" strike="noStrike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29" name="Google Shape;529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3163" y="2096775"/>
            <a:ext cx="2063176" cy="4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6300" y="3399400"/>
            <a:ext cx="4231425" cy="4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65963" y="2047825"/>
            <a:ext cx="2924643" cy="427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64"/>
          <p:cNvSpPr/>
          <p:nvPr/>
        </p:nvSpPr>
        <p:spPr>
          <a:xfrm>
            <a:off x="3516175" y="3241075"/>
            <a:ext cx="1549800" cy="891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64"/>
          <p:cNvSpPr txBox="1"/>
          <p:nvPr/>
        </p:nvSpPr>
        <p:spPr>
          <a:xfrm>
            <a:off x="3516175" y="4222100"/>
            <a:ext cx="15498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Gives us some idea about future</a:t>
            </a:r>
            <a:endParaRPr b="0" i="0" sz="1000" u="none" cap="none" strike="noStrike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5"/>
          <p:cNvSpPr txBox="1"/>
          <p:nvPr/>
        </p:nvSpPr>
        <p:spPr>
          <a:xfrm>
            <a:off x="944094" y="420450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Nesterov Momentum</a:t>
            </a:r>
            <a:endParaRPr b="0" i="0" sz="1800" u="none" cap="none" strike="noStrike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39" name="Google Shape;539;p65"/>
          <p:cNvSpPr txBox="1"/>
          <p:nvPr/>
        </p:nvSpPr>
        <p:spPr>
          <a:xfrm>
            <a:off x="802100" y="2860175"/>
            <a:ext cx="12135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Adjusted Momentum</a:t>
            </a:r>
            <a:endParaRPr b="0" i="0" sz="1000" u="none" cap="none" strike="noStrike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540" name="Google Shape;540;p65"/>
          <p:cNvCxnSpPr/>
          <p:nvPr/>
        </p:nvCxnSpPr>
        <p:spPr>
          <a:xfrm flipH="1" rot="10800000">
            <a:off x="1408850" y="2319875"/>
            <a:ext cx="1336800" cy="46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541" name="Google Shape;541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71313" y="1710850"/>
            <a:ext cx="4429275" cy="51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62675" y="3404425"/>
            <a:ext cx="2618650" cy="5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6"/>
          <p:cNvSpPr/>
          <p:nvPr/>
        </p:nvSpPr>
        <p:spPr>
          <a:xfrm>
            <a:off x="1718175" y="2311150"/>
            <a:ext cx="5586300" cy="60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sgd = tf.keras.optimizers.SGD(lr=0.03, momentum=0.9, nestrove=True)</a:t>
            </a:r>
            <a:r>
              <a:rPr b="0" i="0" lang="en" sz="1000" u="none" cap="none" strike="noStrike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endParaRPr b="0" i="0" sz="10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7"/>
          <p:cNvSpPr txBox="1"/>
          <p:nvPr/>
        </p:nvSpPr>
        <p:spPr>
          <a:xfrm>
            <a:off x="944094" y="4163450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Why should all weights use same Learning Rate?</a:t>
            </a:r>
            <a:endParaRPr b="0" i="0" sz="2400" u="none" cap="none" strike="noStrike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53" name="Google Shape;553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85888" y="981800"/>
            <a:ext cx="3972226" cy="264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8"/>
          <p:cNvSpPr/>
          <p:nvPr/>
        </p:nvSpPr>
        <p:spPr>
          <a:xfrm>
            <a:off x="4438550" y="2360625"/>
            <a:ext cx="3064500" cy="125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68"/>
          <p:cNvSpPr/>
          <p:nvPr/>
        </p:nvSpPr>
        <p:spPr>
          <a:xfrm>
            <a:off x="1346425" y="2361550"/>
            <a:ext cx="2499000" cy="1259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68"/>
          <p:cNvSpPr txBox="1"/>
          <p:nvPr/>
        </p:nvSpPr>
        <p:spPr>
          <a:xfrm>
            <a:off x="920994" y="4416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Adagrad</a:t>
            </a:r>
            <a:endParaRPr b="0" i="0" sz="1800" u="none" cap="none" strike="noStrike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61" name="Google Shape;561;p68"/>
          <p:cNvSpPr txBox="1"/>
          <p:nvPr/>
        </p:nvSpPr>
        <p:spPr>
          <a:xfrm>
            <a:off x="1175550" y="1392075"/>
            <a:ext cx="67467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Adapts or changes learning rate for </a:t>
            </a:r>
            <a:r>
              <a:rPr b="0" i="0" lang="en" sz="1400" u="sng" cap="none" strike="noStrik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each weight</a:t>
            </a:r>
            <a:endParaRPr b="0" i="0" sz="1400" u="sng" cap="none" strike="noStrike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62" name="Google Shape;562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0188" y="2559838"/>
            <a:ext cx="1827931" cy="427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68"/>
          <p:cNvSpPr txBox="1"/>
          <p:nvPr/>
        </p:nvSpPr>
        <p:spPr>
          <a:xfrm>
            <a:off x="1672113" y="3121725"/>
            <a:ext cx="17841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Add Squared Gradient to past Gradients</a:t>
            </a:r>
            <a:endParaRPr b="0" i="0" sz="1000" u="none" cap="none" strike="noStrike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564" name="Google Shape;564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11375" y="2361550"/>
            <a:ext cx="2852120" cy="76017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68"/>
          <p:cNvSpPr txBox="1"/>
          <p:nvPr/>
        </p:nvSpPr>
        <p:spPr>
          <a:xfrm>
            <a:off x="4576949" y="3121725"/>
            <a:ext cx="27183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Learning Rate is different at each step for each weight</a:t>
            </a:r>
            <a:endParaRPr b="0" i="0" sz="1000" u="none" cap="none" strike="noStrike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9"/>
          <p:cNvSpPr txBox="1"/>
          <p:nvPr/>
        </p:nvSpPr>
        <p:spPr>
          <a:xfrm>
            <a:off x="920994" y="4416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Adagrad</a:t>
            </a:r>
            <a:endParaRPr b="0" i="0" sz="1800" u="none" cap="none" strike="noStrike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71" name="Google Shape;571;p69"/>
          <p:cNvSpPr/>
          <p:nvPr/>
        </p:nvSpPr>
        <p:spPr>
          <a:xfrm>
            <a:off x="1351150" y="1942050"/>
            <a:ext cx="2499000" cy="12594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need to adjust Learning Rate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69"/>
          <p:cNvSpPr/>
          <p:nvPr/>
        </p:nvSpPr>
        <p:spPr>
          <a:xfrm>
            <a:off x="5247650" y="1942050"/>
            <a:ext cx="2499000" cy="1259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Learning Rate is always decaying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70"/>
          <p:cNvSpPr/>
          <p:nvPr/>
        </p:nvSpPr>
        <p:spPr>
          <a:xfrm>
            <a:off x="954000" y="2270100"/>
            <a:ext cx="7189800" cy="603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model.compile(optimizer=’</a:t>
            </a: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adagrad</a:t>
            </a:r>
            <a:r>
              <a:rPr b="0" i="0" lang="en" sz="1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’, loss=’categorical_crossentropy’, metrics=[‘accuracy’])</a:t>
            </a:r>
            <a:r>
              <a:rPr b="0" i="0" lang="en" sz="1000" u="none" cap="none" strike="noStrike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endParaRPr b="0" i="0" sz="10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1"/>
          <p:cNvSpPr/>
          <p:nvPr/>
        </p:nvSpPr>
        <p:spPr>
          <a:xfrm>
            <a:off x="1085750" y="2360625"/>
            <a:ext cx="3064500" cy="125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71"/>
          <p:cNvSpPr/>
          <p:nvPr/>
        </p:nvSpPr>
        <p:spPr>
          <a:xfrm>
            <a:off x="4438550" y="2360625"/>
            <a:ext cx="3064500" cy="125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71"/>
          <p:cNvSpPr txBox="1"/>
          <p:nvPr/>
        </p:nvSpPr>
        <p:spPr>
          <a:xfrm>
            <a:off x="920994" y="4416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AdaDelta</a:t>
            </a:r>
            <a:endParaRPr b="0" i="0" sz="1800" u="none" cap="none" strike="noStrike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85" name="Google Shape;585;p71"/>
          <p:cNvSpPr txBox="1"/>
          <p:nvPr/>
        </p:nvSpPr>
        <p:spPr>
          <a:xfrm>
            <a:off x="1175550" y="1392075"/>
            <a:ext cx="67467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Keeps decaying mean for all past squared gradients</a:t>
            </a:r>
            <a:endParaRPr b="0" i="0" sz="1400" u="sng" cap="none" strike="noStrike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86" name="Google Shape;586;p71"/>
          <p:cNvSpPr txBox="1"/>
          <p:nvPr/>
        </p:nvSpPr>
        <p:spPr>
          <a:xfrm>
            <a:off x="1672113" y="3121725"/>
            <a:ext cx="17841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Decaying mean of Squared Gradients</a:t>
            </a:r>
            <a:endParaRPr b="0" i="0" sz="1000" u="none" cap="none" strike="noStrike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587" name="Google Shape;587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11375" y="2361550"/>
            <a:ext cx="2852120" cy="760175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71"/>
          <p:cNvSpPr txBox="1"/>
          <p:nvPr/>
        </p:nvSpPr>
        <p:spPr>
          <a:xfrm>
            <a:off x="4576949" y="3121725"/>
            <a:ext cx="27183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Learning Rate is different at each step for each weight</a:t>
            </a:r>
            <a:endParaRPr b="0" i="0" sz="1000" u="none" cap="none" strike="noStrike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589" name="Google Shape;589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1925" y="2597275"/>
            <a:ext cx="2852125" cy="424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2"/>
          <p:cNvSpPr txBox="1"/>
          <p:nvPr/>
        </p:nvSpPr>
        <p:spPr>
          <a:xfrm>
            <a:off x="1156494" y="2358000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Anything else we can do?</a:t>
            </a:r>
            <a:endParaRPr b="0" i="0" sz="2400" u="none" cap="none" strike="noStrike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3"/>
          <p:cNvSpPr txBox="1"/>
          <p:nvPr/>
        </p:nvSpPr>
        <p:spPr>
          <a:xfrm>
            <a:off x="944094" y="361752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Adam</a:t>
            </a:r>
            <a:endParaRPr b="0" i="0" sz="1800" u="none" cap="none" strike="noStrike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00" name="Google Shape;600;p73"/>
          <p:cNvSpPr txBox="1"/>
          <p:nvPr/>
        </p:nvSpPr>
        <p:spPr>
          <a:xfrm>
            <a:off x="1198650" y="3958325"/>
            <a:ext cx="67467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Adaptive Moment Estimation</a:t>
            </a:r>
            <a:endParaRPr b="0" i="0" sz="1400" u="none" cap="none" strike="noStrike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01" name="Google Shape;601;p73"/>
          <p:cNvSpPr/>
          <p:nvPr/>
        </p:nvSpPr>
        <p:spPr>
          <a:xfrm>
            <a:off x="1351150" y="1713450"/>
            <a:ext cx="2499000" cy="1259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Keeps track of past Squared Gradients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73"/>
          <p:cNvSpPr/>
          <p:nvPr/>
        </p:nvSpPr>
        <p:spPr>
          <a:xfrm>
            <a:off x="5247650" y="1713450"/>
            <a:ext cx="2499000" cy="1259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Keeps track of past Gradients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9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Sigmoid Function</a:t>
            </a:r>
            <a:endParaRPr b="0" i="0" sz="1400" u="none" cap="none" strike="noStrike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28" name="Google Shape;12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7813" y="3946675"/>
            <a:ext cx="15621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0175" y="1142075"/>
            <a:ext cx="3228975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9"/>
          <p:cNvSpPr txBox="1"/>
          <p:nvPr/>
        </p:nvSpPr>
        <p:spPr>
          <a:xfrm>
            <a:off x="4387950" y="1394850"/>
            <a:ext cx="43203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Problem 2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Georgia"/>
              <a:buChar char="-"/>
            </a:pPr>
            <a:r>
              <a:rPr b="0" i="0" lang="en" sz="1800" u="none" cap="none" strike="noStrike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Output is not Zero-centered</a:t>
            </a:r>
            <a:endParaRPr b="0" i="0" sz="1800" u="none" cap="none" strike="noStrike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1" name="Google Shape;131;p29"/>
          <p:cNvSpPr txBox="1"/>
          <p:nvPr/>
        </p:nvSpPr>
        <p:spPr>
          <a:xfrm>
            <a:off x="4513875" y="2767975"/>
            <a:ext cx="3228900" cy="11787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Only positive numbers to Next layer</a:t>
            </a:r>
            <a:endParaRPr b="0" i="0" sz="1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1775" y="896500"/>
            <a:ext cx="1448914" cy="3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74"/>
          <p:cNvSpPr txBox="1"/>
          <p:nvPr/>
        </p:nvSpPr>
        <p:spPr>
          <a:xfrm>
            <a:off x="1203025" y="1282600"/>
            <a:ext cx="17841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Calculate Gradient</a:t>
            </a:r>
            <a:endParaRPr b="0" i="0" sz="1000" u="none" cap="none" strike="noStrike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609" name="Google Shape;609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3575" y="2075525"/>
            <a:ext cx="2605325" cy="320292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74"/>
          <p:cNvSpPr txBox="1"/>
          <p:nvPr/>
        </p:nvSpPr>
        <p:spPr>
          <a:xfrm>
            <a:off x="1203025" y="2501800"/>
            <a:ext cx="17841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First moment - past Gradients</a:t>
            </a:r>
            <a:endParaRPr b="0" i="0" sz="1000" u="none" cap="none" strike="noStrike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611" name="Google Shape;611;p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3575" y="3191363"/>
            <a:ext cx="2605331" cy="427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74"/>
          <p:cNvSpPr txBox="1"/>
          <p:nvPr/>
        </p:nvSpPr>
        <p:spPr>
          <a:xfrm>
            <a:off x="1203025" y="3492400"/>
            <a:ext cx="17841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Second moment, past squared Gradients</a:t>
            </a:r>
            <a:endParaRPr b="0" i="0" sz="1000" u="none" cap="none" strike="noStrike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613" name="Google Shape;613;p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71025" y="816563"/>
            <a:ext cx="1390675" cy="545975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74"/>
          <p:cNvSpPr txBox="1"/>
          <p:nvPr/>
        </p:nvSpPr>
        <p:spPr>
          <a:xfrm>
            <a:off x="5851225" y="1282600"/>
            <a:ext cx="17841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Bias-corrected First moment</a:t>
            </a:r>
            <a:endParaRPr b="0" i="0" sz="1000" u="none" cap="none" strike="noStrike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615" name="Google Shape;615;p7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12775" y="2034200"/>
            <a:ext cx="1448925" cy="624144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74"/>
          <p:cNvSpPr txBox="1"/>
          <p:nvPr/>
        </p:nvSpPr>
        <p:spPr>
          <a:xfrm>
            <a:off x="5851225" y="2654200"/>
            <a:ext cx="17841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Bias-corrected Second moment</a:t>
            </a:r>
            <a:endParaRPr b="0" i="0" sz="1000" u="none" cap="none" strike="noStrike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617" name="Google Shape;617;p7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699813" y="3234975"/>
            <a:ext cx="1933100" cy="50545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74"/>
          <p:cNvSpPr txBox="1"/>
          <p:nvPr/>
        </p:nvSpPr>
        <p:spPr>
          <a:xfrm>
            <a:off x="5851225" y="3644800"/>
            <a:ext cx="17841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New Weight</a:t>
            </a:r>
            <a:endParaRPr b="0" i="0" sz="1000" u="none" cap="none" strike="noStrike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5"/>
          <p:cNvSpPr/>
          <p:nvPr/>
        </p:nvSpPr>
        <p:spPr>
          <a:xfrm>
            <a:off x="1282275" y="2207850"/>
            <a:ext cx="7189800" cy="60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model.compile(optimizer=’</a:t>
            </a: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adam</a:t>
            </a:r>
            <a:r>
              <a:rPr b="0" i="0" lang="en" sz="1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’, loss=’categorical_crossentropy’, metrics=[‘accuracy’])</a:t>
            </a:r>
            <a:r>
              <a:rPr b="0" i="0" lang="en" sz="1000" u="none" cap="none" strike="noStrike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endParaRPr b="0" i="0" sz="10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150" y="421150"/>
            <a:ext cx="6117250" cy="43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76"/>
          <p:cNvSpPr txBox="1"/>
          <p:nvPr/>
        </p:nvSpPr>
        <p:spPr>
          <a:xfrm>
            <a:off x="6308400" y="1789650"/>
            <a:ext cx="2835600" cy="15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Hyper-Parameters </a:t>
            </a:r>
            <a:endParaRPr b="1" i="0" sz="1800" u="none" cap="none" strike="noStrike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in </a:t>
            </a:r>
            <a:endParaRPr b="1" i="0" sz="1800" u="none" cap="none" strike="noStrike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Deep Learning</a:t>
            </a:r>
            <a:endParaRPr b="0" i="0" sz="1800" u="none" cap="none" strike="noStrike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1350" y="517900"/>
            <a:ext cx="1652700" cy="92965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77"/>
          <p:cNvSpPr txBox="1"/>
          <p:nvPr/>
        </p:nvSpPr>
        <p:spPr>
          <a:xfrm>
            <a:off x="923950" y="1454450"/>
            <a:ext cx="16527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# of iterations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6" name="Google Shape;636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6575" y="517900"/>
            <a:ext cx="929650" cy="92965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77"/>
          <p:cNvSpPr txBox="1"/>
          <p:nvPr/>
        </p:nvSpPr>
        <p:spPr>
          <a:xfrm>
            <a:off x="3743350" y="1454450"/>
            <a:ext cx="16527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Batch Size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Mountain - gradient-descent -4.png" id="638" name="Google Shape;638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05775" y="517900"/>
            <a:ext cx="1652698" cy="929651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77"/>
          <p:cNvSpPr txBox="1"/>
          <p:nvPr/>
        </p:nvSpPr>
        <p:spPr>
          <a:xfrm>
            <a:off x="6605775" y="1454450"/>
            <a:ext cx="16527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Learning Rate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0" name="Google Shape;640;p7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1738" y="1973025"/>
            <a:ext cx="1599924" cy="125075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77"/>
          <p:cNvSpPr txBox="1"/>
          <p:nvPr/>
        </p:nvSpPr>
        <p:spPr>
          <a:xfrm>
            <a:off x="695350" y="3207050"/>
            <a:ext cx="16527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# of Hidden Layers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2" name="Google Shape;642;p7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38325" y="1940888"/>
            <a:ext cx="929650" cy="1315033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77"/>
          <p:cNvSpPr txBox="1"/>
          <p:nvPr/>
        </p:nvSpPr>
        <p:spPr>
          <a:xfrm>
            <a:off x="2532650" y="3207050"/>
            <a:ext cx="19755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# of Neurons in each Layer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4" name="Google Shape;644;p7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684650" y="2069561"/>
            <a:ext cx="1762824" cy="1057694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77"/>
          <p:cNvSpPr txBox="1"/>
          <p:nvPr/>
        </p:nvSpPr>
        <p:spPr>
          <a:xfrm>
            <a:off x="4733950" y="3207050"/>
            <a:ext cx="16527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Activation functions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46" name="Google Shape;646;p77"/>
          <p:cNvGrpSpPr/>
          <p:nvPr/>
        </p:nvGrpSpPr>
        <p:grpSpPr>
          <a:xfrm>
            <a:off x="6909890" y="2069552"/>
            <a:ext cx="1718934" cy="1064151"/>
            <a:chOff x="554092" y="490600"/>
            <a:chExt cx="3245108" cy="1886459"/>
          </a:xfrm>
        </p:grpSpPr>
        <p:sp>
          <p:nvSpPr>
            <p:cNvPr id="647" name="Google Shape;647;p77"/>
            <p:cNvSpPr/>
            <p:nvPr/>
          </p:nvSpPr>
          <p:spPr>
            <a:xfrm flipH="1">
              <a:off x="554100" y="490600"/>
              <a:ext cx="3245100" cy="1886400"/>
            </a:xfrm>
            <a:prstGeom prst="wedgeEllipseCallout">
              <a:avLst>
                <a:gd fmla="val -53695" name="adj1"/>
                <a:gd fmla="val 33412" name="adj2"/>
              </a:avLst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77"/>
            <p:cNvSpPr txBox="1"/>
            <p:nvPr/>
          </p:nvSpPr>
          <p:spPr>
            <a:xfrm>
              <a:off x="554092" y="650259"/>
              <a:ext cx="3245100" cy="172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000000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Learning rate decay</a:t>
              </a:r>
              <a:endParaRPr b="0" i="0" sz="2000" u="none" cap="none" strike="noStrike">
                <a:solidFill>
                  <a:srgbClr val="00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</p:grpSp>
      <p:pic>
        <p:nvPicPr>
          <p:cNvPr id="649" name="Google Shape;649;p7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042567" y="3749250"/>
            <a:ext cx="1396670" cy="929651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77"/>
          <p:cNvSpPr txBox="1"/>
          <p:nvPr/>
        </p:nvSpPr>
        <p:spPr>
          <a:xfrm>
            <a:off x="1914550" y="4654850"/>
            <a:ext cx="16527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Dropout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1" name="Google Shape;651;p7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814450" y="3626750"/>
            <a:ext cx="1396675" cy="991821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77"/>
          <p:cNvSpPr txBox="1"/>
          <p:nvPr/>
        </p:nvSpPr>
        <p:spPr>
          <a:xfrm>
            <a:off x="5648350" y="4654850"/>
            <a:ext cx="16527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Optimizers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Sigmoid Function</a:t>
            </a:r>
            <a:endParaRPr b="0" i="0" sz="1400" u="none" cap="none" strike="noStrike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37" name="Google Shape;13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7813" y="3946675"/>
            <a:ext cx="15621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0175" y="1142075"/>
            <a:ext cx="3228975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0"/>
          <p:cNvSpPr txBox="1"/>
          <p:nvPr/>
        </p:nvSpPr>
        <p:spPr>
          <a:xfrm>
            <a:off x="4387950" y="1394850"/>
            <a:ext cx="43203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Problem 3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Georgia"/>
              <a:buChar char="-"/>
            </a:pPr>
            <a:r>
              <a:rPr b="0" i="0" lang="en" sz="1800" u="none" cap="none" strike="noStrike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e</a:t>
            </a:r>
            <a:r>
              <a:rPr b="0" baseline="30000" i="0" lang="en" sz="1800" u="none" cap="none" strike="noStrike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y</a:t>
            </a:r>
            <a:r>
              <a:rPr b="0" i="0" lang="en" sz="1800" u="none" cap="none" strike="noStrike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 is compute expensive</a:t>
            </a:r>
            <a:endParaRPr b="0" i="0" sz="1800" u="none" cap="none" strike="noStrike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1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tanh</a:t>
            </a:r>
            <a:endParaRPr b="0" i="0" sz="1400" u="none" cap="none" strike="noStrike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5" name="Google Shape;145;p31"/>
          <p:cNvSpPr txBox="1"/>
          <p:nvPr/>
        </p:nvSpPr>
        <p:spPr>
          <a:xfrm>
            <a:off x="4871175" y="2551475"/>
            <a:ext cx="29544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1. Zero-centered</a:t>
            </a:r>
            <a:endParaRPr b="0" i="0" sz="1800" u="none" cap="none" strike="noStrike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46" name="Google Shape;14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688" y="1204913"/>
            <a:ext cx="3457575" cy="273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71163" y="1427875"/>
            <a:ext cx="2867025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1"/>
          <p:cNvSpPr txBox="1"/>
          <p:nvPr/>
        </p:nvSpPr>
        <p:spPr>
          <a:xfrm>
            <a:off x="4871175" y="3113950"/>
            <a:ext cx="35172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2. Vanishing gradient</a:t>
            </a:r>
            <a:endParaRPr b="0" i="0" sz="1800" u="none" cap="none" strike="noStrike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9" name="Google Shape;149;p31"/>
          <p:cNvSpPr txBox="1"/>
          <p:nvPr/>
        </p:nvSpPr>
        <p:spPr>
          <a:xfrm>
            <a:off x="4871175" y="3676425"/>
            <a:ext cx="35172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3. Compute expensive</a:t>
            </a:r>
            <a:endParaRPr b="0" i="0" sz="1800" u="none" cap="none" strike="noStrike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0" name="Google Shape;150;p31"/>
          <p:cNvSpPr txBox="1"/>
          <p:nvPr/>
        </p:nvSpPr>
        <p:spPr>
          <a:xfrm>
            <a:off x="457200" y="3886200"/>
            <a:ext cx="30000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hyperbolic tangent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Rectified Linear Unit (ReLU)</a:t>
            </a:r>
            <a:endParaRPr b="0" i="0" sz="2400" u="none" cap="none" strike="noStrike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6" name="Google Shape;156;p32"/>
          <p:cNvSpPr txBox="1"/>
          <p:nvPr/>
        </p:nvSpPr>
        <p:spPr>
          <a:xfrm>
            <a:off x="4871175" y="1560875"/>
            <a:ext cx="3688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1. Does not kill gradient (x&gt;0)</a:t>
            </a:r>
            <a:endParaRPr b="0" i="0" sz="1800" u="none" cap="none" strike="noStrike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7" name="Google Shape;157;p32"/>
          <p:cNvSpPr txBox="1"/>
          <p:nvPr/>
        </p:nvSpPr>
        <p:spPr>
          <a:xfrm>
            <a:off x="4871175" y="2123350"/>
            <a:ext cx="35172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2. Compute inexpensive</a:t>
            </a:r>
            <a:endParaRPr b="0" i="0" sz="1800" u="none" cap="none" strike="noStrike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8" name="Google Shape;158;p32"/>
          <p:cNvSpPr txBox="1"/>
          <p:nvPr/>
        </p:nvSpPr>
        <p:spPr>
          <a:xfrm>
            <a:off x="4871175" y="2685825"/>
            <a:ext cx="35172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3. Converges faster</a:t>
            </a:r>
            <a:endParaRPr b="0" i="0" sz="1800" u="none" cap="none" strike="noStrike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59" name="Google Shape;159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9375" y="1103375"/>
            <a:ext cx="3295650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45063" y="3832750"/>
            <a:ext cx="1190625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2"/>
          <p:cNvSpPr txBox="1"/>
          <p:nvPr/>
        </p:nvSpPr>
        <p:spPr>
          <a:xfrm>
            <a:off x="4871175" y="3219225"/>
            <a:ext cx="35172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4. No Zero-centered output</a:t>
            </a:r>
            <a:endParaRPr b="0" i="0" sz="1800" u="none" cap="none" strike="noStrike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3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Leaky ReLU</a:t>
            </a:r>
            <a:endParaRPr b="0" i="0" sz="2400" u="none" cap="none" strike="noStrike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7" name="Google Shape;167;p33"/>
          <p:cNvSpPr txBox="1"/>
          <p:nvPr/>
        </p:nvSpPr>
        <p:spPr>
          <a:xfrm>
            <a:off x="4871175" y="1560875"/>
            <a:ext cx="3688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1. Does not kill gradient</a:t>
            </a:r>
            <a:endParaRPr b="0" i="0" sz="1800" u="none" cap="none" strike="noStrike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8" name="Google Shape;168;p33"/>
          <p:cNvSpPr txBox="1"/>
          <p:nvPr/>
        </p:nvSpPr>
        <p:spPr>
          <a:xfrm>
            <a:off x="4871175" y="2123350"/>
            <a:ext cx="35172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2. Compute inexpensive</a:t>
            </a:r>
            <a:endParaRPr b="0" i="0" sz="1800" u="none" cap="none" strike="noStrike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9" name="Google Shape;169;p33"/>
          <p:cNvSpPr txBox="1"/>
          <p:nvPr/>
        </p:nvSpPr>
        <p:spPr>
          <a:xfrm>
            <a:off x="4871175" y="2685825"/>
            <a:ext cx="35172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3. Converges faster</a:t>
            </a:r>
            <a:endParaRPr b="0" i="0" sz="1800" u="none" cap="none" strike="noStrike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0" name="Google Shape;170;p33"/>
          <p:cNvSpPr txBox="1"/>
          <p:nvPr/>
        </p:nvSpPr>
        <p:spPr>
          <a:xfrm>
            <a:off x="4871175" y="3219225"/>
            <a:ext cx="35172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4. Somewhat Zero-centered</a:t>
            </a:r>
            <a:endParaRPr b="0" i="0" sz="1800" u="none" cap="none" strike="noStrike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71" name="Google Shape;17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4238" y="3875150"/>
            <a:ext cx="168592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1300" y="1227375"/>
            <a:ext cx="3171825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